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56" r:id="rId3"/>
    <p:sldId id="257" r:id="rId4"/>
    <p:sldId id="260" r:id="rId5"/>
    <p:sldId id="261" r:id="rId6"/>
    <p:sldId id="258" r:id="rId7"/>
    <p:sldId id="259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0" d="100"/>
          <a:sy n="70" d="100"/>
        </p:scale>
        <p:origin x="514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FDC7D-D34C-4ABD-82C1-2C9EE256511D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B30C0-D03D-4C67-8DCB-A43D02420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780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FDC7D-D34C-4ABD-82C1-2C9EE256511D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B30C0-D03D-4C67-8DCB-A43D02420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26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FDC7D-D34C-4ABD-82C1-2C9EE256511D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B30C0-D03D-4C67-8DCB-A43D024206A5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5417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FDC7D-D34C-4ABD-82C1-2C9EE256511D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B30C0-D03D-4C67-8DCB-A43D02420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7328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FDC7D-D34C-4ABD-82C1-2C9EE256511D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B30C0-D03D-4C67-8DCB-A43D024206A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1069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FDC7D-D34C-4ABD-82C1-2C9EE256511D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B30C0-D03D-4C67-8DCB-A43D02420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6546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FDC7D-D34C-4ABD-82C1-2C9EE256511D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B30C0-D03D-4C67-8DCB-A43D02420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409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FDC7D-D34C-4ABD-82C1-2C9EE256511D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B30C0-D03D-4C67-8DCB-A43D02420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45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FDC7D-D34C-4ABD-82C1-2C9EE256511D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B30C0-D03D-4C67-8DCB-A43D02420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572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FDC7D-D34C-4ABD-82C1-2C9EE256511D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B30C0-D03D-4C67-8DCB-A43D02420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88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FDC7D-D34C-4ABD-82C1-2C9EE256511D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B30C0-D03D-4C67-8DCB-A43D02420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258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FDC7D-D34C-4ABD-82C1-2C9EE256511D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B30C0-D03D-4C67-8DCB-A43D02420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817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FDC7D-D34C-4ABD-82C1-2C9EE256511D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B30C0-D03D-4C67-8DCB-A43D02420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830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FDC7D-D34C-4ABD-82C1-2C9EE256511D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B30C0-D03D-4C67-8DCB-A43D02420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467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FDC7D-D34C-4ABD-82C1-2C9EE256511D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B30C0-D03D-4C67-8DCB-A43D02420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58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FDC7D-D34C-4ABD-82C1-2C9EE256511D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B30C0-D03D-4C67-8DCB-A43D02420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000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FDC7D-D34C-4ABD-82C1-2C9EE256511D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E7B30C0-D03D-4C67-8DCB-A43D02420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44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5553" y="2198914"/>
            <a:ext cx="7766936" cy="1177008"/>
          </a:xfrm>
        </p:spPr>
        <p:txBody>
          <a:bodyPr/>
          <a:lstStyle/>
          <a:p>
            <a:pPr algn="ctr" rtl="1"/>
            <a:r>
              <a:rPr lang="fa-IR" dirty="0" smtClean="0">
                <a:cs typeface="2  Mitra" panose="00000400000000000000" pitchFamily="2" charset="-78"/>
              </a:rPr>
              <a:t>مسمومیت با مونوکسیدکربن </a:t>
            </a:r>
            <a:r>
              <a:rPr lang="en-US" dirty="0" smtClean="0">
                <a:cs typeface="2  Mitra" panose="00000400000000000000" pitchFamily="2" charset="-78"/>
              </a:rPr>
              <a:t>(CO)</a:t>
            </a:r>
            <a:endParaRPr lang="en-US" dirty="0">
              <a:cs typeface="2 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21183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28057"/>
            <a:ext cx="8596668" cy="4713305"/>
          </a:xfrm>
        </p:spPr>
        <p:txBody>
          <a:bodyPr>
            <a:normAutofit/>
          </a:bodyPr>
          <a:lstStyle/>
          <a:p>
            <a:pPr marL="0" indent="0" algn="just" rtl="1">
              <a:lnSpc>
                <a:spcPct val="150000"/>
              </a:lnSpc>
              <a:buNone/>
            </a:pPr>
            <a:r>
              <a:rPr lang="fa-IR" sz="3100" dirty="0">
                <a:solidFill>
                  <a:schemeClr val="tx2">
                    <a:lumMod val="75000"/>
                  </a:schemeClr>
                </a:solidFill>
                <a:cs typeface="2  Mitra" panose="00000400000000000000" pitchFamily="2" charset="-78"/>
              </a:rPr>
              <a:t>تمامی افراد، در معرض خطر مسمومیت با مونواکسید کربن قرار دارند اما </a:t>
            </a:r>
            <a:r>
              <a:rPr lang="fa-IR" sz="3100" dirty="0">
                <a:solidFill>
                  <a:schemeClr val="accent5"/>
                </a:solidFill>
                <a:cs typeface="2  Mitra" panose="00000400000000000000" pitchFamily="2" charset="-78"/>
              </a:rPr>
              <a:t>كودكان</a:t>
            </a:r>
            <a:r>
              <a:rPr lang="fa-IR" sz="3100" dirty="0">
                <a:solidFill>
                  <a:schemeClr val="tx2">
                    <a:lumMod val="75000"/>
                  </a:schemeClr>
                </a:solidFill>
                <a:cs typeface="2  Mitra" panose="00000400000000000000" pitchFamily="2" charset="-78"/>
              </a:rPr>
              <a:t>، </a:t>
            </a:r>
            <a:r>
              <a:rPr lang="fa-IR" sz="3100" dirty="0">
                <a:solidFill>
                  <a:schemeClr val="accent5"/>
                </a:solidFill>
                <a:cs typeface="2  Mitra" panose="00000400000000000000" pitchFamily="2" charset="-78"/>
              </a:rPr>
              <a:t>زنان باردار </a:t>
            </a:r>
            <a:r>
              <a:rPr lang="fa-IR" sz="3100" dirty="0">
                <a:solidFill>
                  <a:schemeClr val="tx2">
                    <a:lumMod val="75000"/>
                  </a:schemeClr>
                </a:solidFill>
                <a:cs typeface="2  Mitra" panose="00000400000000000000" pitchFamily="2" charset="-78"/>
              </a:rPr>
              <a:t>و </a:t>
            </a:r>
            <a:r>
              <a:rPr lang="fa-IR" sz="3100" dirty="0">
                <a:solidFill>
                  <a:schemeClr val="accent5"/>
                </a:solidFill>
                <a:cs typeface="2  Mitra" panose="00000400000000000000" pitchFamily="2" charset="-78"/>
              </a:rPr>
              <a:t>سالمندان</a:t>
            </a:r>
            <a:r>
              <a:rPr lang="fa-IR" sz="3100" dirty="0">
                <a:solidFill>
                  <a:schemeClr val="tx2">
                    <a:lumMod val="75000"/>
                  </a:schemeClr>
                </a:solidFill>
                <a:cs typeface="2  Mitra" panose="00000400000000000000" pitchFamily="2" charset="-78"/>
              </a:rPr>
              <a:t> جزو گروه های آسیب پذیر و در معرض خطر بيشتر هستند و علايم مسموميت در آن ها سريع و با شدت بيشتري ايجاد مي شود و می تواند باعث آسیب های بیشتر و جدیتری شود. به همین منظور در این سه گروه حساس، با هر درجه از مسمومیت انتقال به مراکز درمانی، ضروری است.</a:t>
            </a:r>
            <a:endParaRPr lang="en-US" sz="3100" dirty="0">
              <a:solidFill>
                <a:schemeClr val="tx2">
                  <a:lumMod val="75000"/>
                </a:schemeClr>
              </a:solidFill>
              <a:cs typeface="2  Mitra" panose="00000400000000000000" pitchFamily="2" charset="-78"/>
            </a:endParaRPr>
          </a:p>
          <a:p>
            <a:pPr marL="0" indent="0" algn="r" rt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588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740230"/>
            <a:ext cx="8055428" cy="530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657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563" y="381000"/>
            <a:ext cx="8596668" cy="1088571"/>
          </a:xfrm>
        </p:spPr>
        <p:txBody>
          <a:bodyPr/>
          <a:lstStyle/>
          <a:p>
            <a:pPr algn="ctr" rtl="1"/>
            <a:r>
              <a:rPr lang="fa-IR" dirty="0">
                <a:solidFill>
                  <a:schemeClr val="accent2"/>
                </a:solidFill>
                <a:cs typeface="2  Mitra" panose="00000400000000000000" pitchFamily="2" charset="-78"/>
              </a:rPr>
              <a:t>پیشگیری از مسموميت با </a:t>
            </a:r>
            <a:r>
              <a:rPr lang="fa-IR" dirty="0" smtClean="0">
                <a:solidFill>
                  <a:schemeClr val="accent2"/>
                </a:solidFill>
                <a:cs typeface="2  Mitra" panose="00000400000000000000" pitchFamily="2" charset="-78"/>
              </a:rPr>
              <a:t>گاز مونواکسیدکربن</a:t>
            </a:r>
            <a:endParaRPr lang="en-US" dirty="0">
              <a:solidFill>
                <a:schemeClr val="accent2"/>
              </a:solidFill>
              <a:cs typeface="2  Mitr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971" y="1306287"/>
            <a:ext cx="9502602" cy="4974770"/>
          </a:xfrm>
        </p:spPr>
        <p:txBody>
          <a:bodyPr>
            <a:noAutofit/>
          </a:bodyPr>
          <a:lstStyle/>
          <a:p>
            <a:pPr marL="0" indent="0" algn="just" rtl="1">
              <a:lnSpc>
                <a:spcPct val="150000"/>
              </a:lnSpc>
              <a:buNone/>
            </a:pPr>
            <a:r>
              <a:rPr lang="fa-IR" sz="2400" dirty="0">
                <a:solidFill>
                  <a:srgbClr val="0070C0"/>
                </a:solidFill>
                <a:cs typeface="2  Mitra" panose="00000400000000000000" pitchFamily="2" charset="-78"/>
              </a:rPr>
              <a:t>كنترل مسير و انسداد منافذ دودكش </a:t>
            </a:r>
            <a:r>
              <a:rPr lang="fa-IR" sz="2400" dirty="0">
                <a:solidFill>
                  <a:schemeClr val="tx2">
                    <a:lumMod val="75000"/>
                  </a:schemeClr>
                </a:solidFill>
                <a:cs typeface="2  Mitra" panose="00000400000000000000" pitchFamily="2" charset="-78"/>
              </a:rPr>
              <a:t>قبل از راه اندازی </a:t>
            </a:r>
            <a:r>
              <a:rPr lang="fa-IR" sz="2400" dirty="0" smtClean="0">
                <a:solidFill>
                  <a:schemeClr val="tx2">
                    <a:lumMod val="75000"/>
                  </a:schemeClr>
                </a:solidFill>
                <a:cs typeface="2  Mitra" panose="00000400000000000000" pitchFamily="2" charset="-78"/>
              </a:rPr>
              <a:t>بخاري بهترين </a:t>
            </a:r>
            <a:r>
              <a:rPr lang="fa-IR" sz="2400" dirty="0">
                <a:solidFill>
                  <a:schemeClr val="tx2">
                    <a:lumMod val="75000"/>
                  </a:schemeClr>
                </a:solidFill>
                <a:cs typeface="2  Mitra" panose="00000400000000000000" pitchFamily="2" charset="-78"/>
              </a:rPr>
              <a:t>راه پيشگيري از بروز حوادث مسموميت با </a:t>
            </a:r>
            <a:r>
              <a:rPr lang="fa-IR" sz="2400" dirty="0" smtClean="0">
                <a:solidFill>
                  <a:schemeClr val="tx2">
                    <a:lumMod val="75000"/>
                  </a:schemeClr>
                </a:solidFill>
                <a:cs typeface="2  Mitra" panose="00000400000000000000" pitchFamily="2" charset="-78"/>
              </a:rPr>
              <a:t>مونواکسیدکربن</a:t>
            </a:r>
            <a:r>
              <a:rPr lang="fa-IR" sz="2400" dirty="0">
                <a:solidFill>
                  <a:schemeClr val="tx2">
                    <a:lumMod val="75000"/>
                  </a:schemeClr>
                </a:solidFill>
                <a:cs typeface="2  Mitra" panose="00000400000000000000" pitchFamily="2" charset="-78"/>
              </a:rPr>
              <a:t> </a:t>
            </a:r>
            <a:r>
              <a:rPr lang="fa-IR" sz="2400" dirty="0" smtClean="0">
                <a:solidFill>
                  <a:schemeClr val="tx2">
                    <a:lumMod val="75000"/>
                  </a:schemeClr>
                </a:solidFill>
                <a:cs typeface="2  Mitra" panose="00000400000000000000" pitchFamily="2" charset="-78"/>
              </a:rPr>
              <a:t>به </a:t>
            </a:r>
            <a:r>
              <a:rPr lang="fa-IR" sz="2400" dirty="0">
                <a:solidFill>
                  <a:schemeClr val="tx2">
                    <a:lumMod val="75000"/>
                  </a:schemeClr>
                </a:solidFill>
                <a:cs typeface="2  Mitra" panose="00000400000000000000" pitchFamily="2" charset="-78"/>
              </a:rPr>
              <a:t>شمار </a:t>
            </a:r>
            <a:r>
              <a:rPr lang="fa-IR" sz="2400" dirty="0" smtClean="0">
                <a:solidFill>
                  <a:schemeClr val="tx2">
                    <a:lumMod val="75000"/>
                  </a:schemeClr>
                </a:solidFill>
                <a:cs typeface="2  Mitra" panose="00000400000000000000" pitchFamily="2" charset="-78"/>
              </a:rPr>
              <a:t>می رود </a:t>
            </a:r>
            <a:r>
              <a:rPr lang="fa-IR" sz="2400" dirty="0">
                <a:solidFill>
                  <a:schemeClr val="tx2">
                    <a:lumMod val="75000"/>
                  </a:schemeClr>
                </a:solidFill>
                <a:cs typeface="2  Mitra" panose="00000400000000000000" pitchFamily="2" charset="-78"/>
              </a:rPr>
              <a:t>و دقت و توجه به </a:t>
            </a:r>
            <a:r>
              <a:rPr lang="fa-IR" sz="2400" dirty="0">
                <a:solidFill>
                  <a:srgbClr val="0070C0"/>
                </a:solidFill>
                <a:cs typeface="2  Mitra" panose="00000400000000000000" pitchFamily="2" charset="-78"/>
              </a:rPr>
              <a:t>داغ بودن دودكش </a:t>
            </a:r>
            <a:r>
              <a:rPr lang="fa-IR" sz="2400" dirty="0">
                <a:solidFill>
                  <a:schemeClr val="tx2">
                    <a:lumMod val="75000"/>
                  </a:schemeClr>
                </a:solidFill>
                <a:cs typeface="2  Mitra" panose="00000400000000000000" pitchFamily="2" charset="-78"/>
              </a:rPr>
              <a:t>نيز </a:t>
            </a:r>
            <a:r>
              <a:rPr lang="fa-IR" sz="2400" dirty="0" smtClean="0">
                <a:solidFill>
                  <a:schemeClr val="tx2">
                    <a:lumMod val="75000"/>
                  </a:schemeClr>
                </a:solidFill>
                <a:cs typeface="2  Mitra" panose="00000400000000000000" pitchFamily="2" charset="-78"/>
              </a:rPr>
              <a:t>بهترين آزمايش </a:t>
            </a:r>
            <a:r>
              <a:rPr lang="fa-IR" sz="2400" dirty="0">
                <a:solidFill>
                  <a:schemeClr val="tx2">
                    <a:lumMod val="75000"/>
                  </a:schemeClr>
                </a:solidFill>
                <a:cs typeface="2  Mitra" panose="00000400000000000000" pitchFamily="2" charset="-78"/>
              </a:rPr>
              <a:t>سلامت دودكش است</a:t>
            </a:r>
            <a:r>
              <a:rPr lang="fa-IR" sz="2400" dirty="0" smtClean="0">
                <a:solidFill>
                  <a:schemeClr val="tx2">
                    <a:lumMod val="75000"/>
                  </a:schemeClr>
                </a:solidFill>
                <a:cs typeface="2  Mitra" panose="00000400000000000000" pitchFamily="2" charset="-78"/>
              </a:rPr>
              <a:t>.</a:t>
            </a:r>
          </a:p>
          <a:p>
            <a:pPr marL="0" indent="0" algn="just" rtl="1">
              <a:buNone/>
            </a:pPr>
            <a:endParaRPr lang="fa-IR" sz="2400" dirty="0">
              <a:solidFill>
                <a:schemeClr val="tx2">
                  <a:lumMod val="75000"/>
                </a:schemeClr>
              </a:solidFill>
              <a:cs typeface="2  Mitra" panose="00000400000000000000" pitchFamily="2" charset="-78"/>
            </a:endParaRP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sz="2400" dirty="0" smtClean="0">
                <a:solidFill>
                  <a:schemeClr val="accent6">
                    <a:lumMod val="50000"/>
                  </a:schemeClr>
                </a:solidFill>
                <a:cs typeface="2  Mitra" panose="00000400000000000000" pitchFamily="2" charset="-78"/>
              </a:rPr>
              <a:t>داشتن </a:t>
            </a:r>
            <a:r>
              <a:rPr lang="fa-IR" sz="2400" dirty="0">
                <a:solidFill>
                  <a:srgbClr val="0070C0"/>
                </a:solidFill>
                <a:cs typeface="2  Mitra" panose="00000400000000000000" pitchFamily="2" charset="-78"/>
              </a:rPr>
              <a:t>كلاهك مخصوص براي دودكش </a:t>
            </a:r>
            <a:r>
              <a:rPr lang="fa-IR" sz="2400" dirty="0">
                <a:solidFill>
                  <a:schemeClr val="accent6">
                    <a:lumMod val="50000"/>
                  </a:schemeClr>
                </a:solidFill>
                <a:cs typeface="2  Mitra" panose="00000400000000000000" pitchFamily="2" charset="-78"/>
              </a:rPr>
              <a:t>در </a:t>
            </a:r>
            <a:r>
              <a:rPr lang="fa-IR" sz="2400" dirty="0" smtClean="0">
                <a:solidFill>
                  <a:schemeClr val="accent6">
                    <a:lumMod val="50000"/>
                  </a:schemeClr>
                </a:solidFill>
                <a:cs typeface="2  Mitra" panose="00000400000000000000" pitchFamily="2" charset="-78"/>
              </a:rPr>
              <a:t>پشت بام ها </a:t>
            </a:r>
            <a:r>
              <a:rPr lang="fa-IR" sz="2400" dirty="0">
                <a:solidFill>
                  <a:schemeClr val="accent6">
                    <a:lumMod val="50000"/>
                  </a:schemeClr>
                </a:solidFill>
                <a:cs typeface="2  Mitra" panose="00000400000000000000" pitchFamily="2" charset="-78"/>
              </a:rPr>
              <a:t>براي جلوگيري از </a:t>
            </a:r>
            <a:r>
              <a:rPr lang="fa-IR" sz="2400" dirty="0" smtClean="0">
                <a:solidFill>
                  <a:schemeClr val="accent6">
                    <a:lumMod val="50000"/>
                  </a:schemeClr>
                </a:solidFill>
                <a:cs typeface="2  Mitra" panose="00000400000000000000" pitchFamily="2" charset="-78"/>
              </a:rPr>
              <a:t>بروز خاموشي </a:t>
            </a:r>
            <a:r>
              <a:rPr lang="fa-IR" sz="2400" dirty="0">
                <a:solidFill>
                  <a:schemeClr val="accent6">
                    <a:lumMod val="50000"/>
                  </a:schemeClr>
                </a:solidFill>
                <a:cs typeface="2  Mitra" panose="00000400000000000000" pitchFamily="2" charset="-78"/>
              </a:rPr>
              <a:t>بخاري و به دنبال آن انتشار گاز مونواکسید کربن اهميت بالايي دارد</a:t>
            </a:r>
            <a:r>
              <a:rPr lang="fa-IR" sz="2400" dirty="0" smtClean="0">
                <a:solidFill>
                  <a:schemeClr val="accent6">
                    <a:lumMod val="50000"/>
                  </a:schemeClr>
                </a:solidFill>
                <a:cs typeface="2  Mitra" panose="00000400000000000000" pitchFamily="2" charset="-78"/>
              </a:rPr>
              <a:t>.</a:t>
            </a:r>
          </a:p>
          <a:p>
            <a:pPr marL="0" indent="0" algn="just" rtl="1">
              <a:buNone/>
            </a:pPr>
            <a:endParaRPr lang="fa-IR" sz="2400" dirty="0" smtClean="0">
              <a:solidFill>
                <a:schemeClr val="accent6">
                  <a:lumMod val="50000"/>
                </a:schemeClr>
              </a:solidFill>
              <a:cs typeface="2  Mitra" panose="00000400000000000000" pitchFamily="2" charset="-78"/>
            </a:endParaRP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sz="2400" dirty="0">
                <a:solidFill>
                  <a:schemeClr val="tx2">
                    <a:lumMod val="75000"/>
                  </a:schemeClr>
                </a:solidFill>
                <a:cs typeface="2  Mitra" panose="00000400000000000000" pitchFamily="2" charset="-78"/>
              </a:rPr>
              <a:t>فراموش نکنید استفاده از </a:t>
            </a:r>
            <a:r>
              <a:rPr lang="fa-IR" sz="2400" dirty="0">
                <a:solidFill>
                  <a:srgbClr val="0070C0"/>
                </a:solidFill>
                <a:cs typeface="2  Mitra" panose="00000400000000000000" pitchFamily="2" charset="-78"/>
              </a:rPr>
              <a:t>وسايل گرمايشي استاندارد </a:t>
            </a:r>
            <a:r>
              <a:rPr lang="fa-IR" sz="2400" dirty="0">
                <a:solidFill>
                  <a:schemeClr val="tx2">
                    <a:lumMod val="75000"/>
                  </a:schemeClr>
                </a:solidFill>
                <a:cs typeface="2  Mitra" panose="00000400000000000000" pitchFamily="2" charset="-78"/>
              </a:rPr>
              <a:t>در </a:t>
            </a:r>
            <a:r>
              <a:rPr lang="fa-IR" sz="2400" dirty="0" smtClean="0">
                <a:solidFill>
                  <a:schemeClr val="tx2">
                    <a:lumMod val="75000"/>
                  </a:schemeClr>
                </a:solidFill>
                <a:cs typeface="2  Mitra" panose="00000400000000000000" pitchFamily="2" charset="-78"/>
              </a:rPr>
              <a:t>پيشگيري از </a:t>
            </a:r>
            <a:r>
              <a:rPr lang="fa-IR" sz="2400" dirty="0">
                <a:solidFill>
                  <a:schemeClr val="tx2">
                    <a:lumMod val="75000"/>
                  </a:schemeClr>
                </a:solidFill>
                <a:cs typeface="2  Mitra" panose="00000400000000000000" pitchFamily="2" charset="-78"/>
              </a:rPr>
              <a:t>اين مسموميت از اهميت بالايي برخوردار است و بخار يهاي </a:t>
            </a:r>
            <a:r>
              <a:rPr lang="fa-IR" sz="2400" dirty="0" smtClean="0">
                <a:solidFill>
                  <a:schemeClr val="tx2">
                    <a:lumMod val="75000"/>
                  </a:schemeClr>
                </a:solidFill>
                <a:cs typeface="2  Mitra" panose="00000400000000000000" pitchFamily="2" charset="-78"/>
              </a:rPr>
              <a:t>بدون دودكش </a:t>
            </a:r>
            <a:r>
              <a:rPr lang="fa-IR" sz="2400" dirty="0">
                <a:solidFill>
                  <a:schemeClr val="tx2">
                    <a:lumMod val="75000"/>
                  </a:schemeClr>
                </a:solidFill>
                <a:cs typeface="2  Mitra" panose="00000400000000000000" pitchFamily="2" charset="-78"/>
              </a:rPr>
              <a:t>به هيچ عنوان از توليد گاز مونواکسی دکربن جلوگيري </a:t>
            </a:r>
            <a:r>
              <a:rPr lang="fa-IR" sz="2400" dirty="0" smtClean="0">
                <a:solidFill>
                  <a:schemeClr val="tx2">
                    <a:lumMod val="75000"/>
                  </a:schemeClr>
                </a:solidFill>
                <a:cs typeface="2  Mitra" panose="00000400000000000000" pitchFamily="2" charset="-78"/>
              </a:rPr>
              <a:t>نميكند</a:t>
            </a:r>
            <a:r>
              <a:rPr lang="fa-IR" sz="2400" dirty="0">
                <a:solidFill>
                  <a:schemeClr val="tx2">
                    <a:lumMod val="75000"/>
                  </a:schemeClr>
                </a:solidFill>
                <a:cs typeface="2  Mitra" panose="00000400000000000000" pitchFamily="2" charset="-78"/>
              </a:rPr>
              <a:t>.</a:t>
            </a:r>
            <a:endParaRPr lang="en-US" sz="2400" dirty="0">
              <a:solidFill>
                <a:schemeClr val="tx2">
                  <a:lumMod val="75000"/>
                </a:schemeClr>
              </a:solidFill>
              <a:cs typeface="2 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31745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10058400" cy="1320800"/>
          </a:xfrm>
        </p:spPr>
        <p:txBody>
          <a:bodyPr>
            <a:normAutofit/>
          </a:bodyPr>
          <a:lstStyle/>
          <a:p>
            <a:pPr algn="ctr" rtl="1"/>
            <a:r>
              <a:rPr lang="fa-IR" sz="2800" b="1" dirty="0">
                <a:cs typeface="2  Mitra" panose="00000400000000000000" pitchFamily="2" charset="-78"/>
              </a:rPr>
              <a:t>توصیه های خودمراقبتی برای پیشگیری از مسمومیت </a:t>
            </a:r>
            <a:r>
              <a:rPr lang="fa-IR" sz="2800" b="1" dirty="0" smtClean="0">
                <a:cs typeface="2  Mitra" panose="00000400000000000000" pitchFamily="2" charset="-78"/>
              </a:rPr>
              <a:t>با مونواکسید </a:t>
            </a:r>
            <a:r>
              <a:rPr lang="fa-IR" sz="2800" b="1" dirty="0">
                <a:cs typeface="2  Mitra" panose="00000400000000000000" pitchFamily="2" charset="-78"/>
              </a:rPr>
              <a:t>کربن</a:t>
            </a:r>
            <a:endParaRPr lang="en-US" sz="2800" dirty="0">
              <a:cs typeface="2  Mitr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56657"/>
            <a:ext cx="8596668" cy="4833257"/>
          </a:xfrm>
        </p:spPr>
        <p:txBody>
          <a:bodyPr>
            <a:noAutofit/>
          </a:bodyPr>
          <a:lstStyle/>
          <a:p>
            <a:pPr marL="0" indent="0" algn="just" rtl="1">
              <a:buNone/>
            </a:pPr>
            <a:r>
              <a:rPr lang="fa-IR" sz="2800" dirty="0">
                <a:cs typeface="2  Mitra" panose="00000400000000000000" pitchFamily="2" charset="-78"/>
              </a:rPr>
              <a:t>از وسایل گرمایشی </a:t>
            </a:r>
            <a:r>
              <a:rPr lang="fa-IR" sz="2800" dirty="0">
                <a:solidFill>
                  <a:srgbClr val="0070C0"/>
                </a:solidFill>
                <a:cs typeface="2  Mitra" panose="00000400000000000000" pitchFamily="2" charset="-78"/>
              </a:rPr>
              <a:t>استاندارد</a:t>
            </a:r>
            <a:r>
              <a:rPr lang="fa-IR" sz="2800" dirty="0">
                <a:cs typeface="2  Mitra" panose="00000400000000000000" pitchFamily="2" charset="-78"/>
              </a:rPr>
              <a:t> استفاده کنید.</a:t>
            </a:r>
          </a:p>
          <a:p>
            <a:pPr marL="0" indent="0" algn="just" rtl="1">
              <a:buNone/>
            </a:pPr>
            <a:r>
              <a:rPr lang="fa-IR" sz="2800" dirty="0">
                <a:solidFill>
                  <a:srgbClr val="0070C0"/>
                </a:solidFill>
                <a:cs typeface="2  Mitra" panose="00000400000000000000" pitchFamily="2" charset="-78"/>
              </a:rPr>
              <a:t>مسیر دودكش </a:t>
            </a:r>
            <a:r>
              <a:rPr lang="fa-IR" sz="2800" dirty="0">
                <a:cs typeface="2  Mitra" panose="00000400000000000000" pitchFamily="2" charset="-78"/>
              </a:rPr>
              <a:t>را قبل از راه اندازی كنترل و منافذ مسیر </a:t>
            </a:r>
            <a:r>
              <a:rPr lang="fa-IR" sz="2800" dirty="0" smtClean="0">
                <a:cs typeface="2  Mitra" panose="00000400000000000000" pitchFamily="2" charset="-78"/>
              </a:rPr>
              <a:t>دودكش را </a:t>
            </a:r>
            <a:r>
              <a:rPr lang="fa-IR" sz="2800" dirty="0">
                <a:cs typeface="2  Mitra" panose="00000400000000000000" pitchFamily="2" charset="-78"/>
              </a:rPr>
              <a:t>مسدود کنید.</a:t>
            </a:r>
          </a:p>
          <a:p>
            <a:pPr marL="0" indent="0" algn="just" rtl="1">
              <a:buNone/>
            </a:pPr>
            <a:r>
              <a:rPr lang="fa-IR" sz="2800" dirty="0">
                <a:cs typeface="2  Mitra" panose="00000400000000000000" pitchFamily="2" charset="-78"/>
              </a:rPr>
              <a:t>در هنگام روشن بودن وسایل گرمایشی دقت کنید دودكش </a:t>
            </a:r>
            <a:r>
              <a:rPr lang="fa-IR" sz="2800" dirty="0">
                <a:solidFill>
                  <a:srgbClr val="0070C0"/>
                </a:solidFill>
                <a:cs typeface="2  Mitra" panose="00000400000000000000" pitchFamily="2" charset="-78"/>
              </a:rPr>
              <a:t>داغ</a:t>
            </a:r>
            <a:r>
              <a:rPr lang="fa-IR" sz="2800" dirty="0">
                <a:cs typeface="2  Mitra" panose="00000400000000000000" pitchFamily="2" charset="-78"/>
              </a:rPr>
              <a:t> باشد.</a:t>
            </a:r>
          </a:p>
          <a:p>
            <a:pPr marL="0" indent="0" algn="just" rtl="1">
              <a:buNone/>
            </a:pPr>
            <a:r>
              <a:rPr lang="fa-IR" sz="2800" dirty="0">
                <a:cs typeface="2  Mitra" panose="00000400000000000000" pitchFamily="2" charset="-78"/>
              </a:rPr>
              <a:t>دودكش در پشت بام ها باید </a:t>
            </a:r>
            <a:r>
              <a:rPr lang="fa-IR" sz="2800" dirty="0">
                <a:solidFill>
                  <a:srgbClr val="0070C0"/>
                </a:solidFill>
                <a:cs typeface="2  Mitra" panose="00000400000000000000" pitchFamily="2" charset="-78"/>
              </a:rPr>
              <a:t>كلاهك مخصوص </a:t>
            </a:r>
            <a:r>
              <a:rPr lang="fa-IR" sz="2800" dirty="0">
                <a:cs typeface="2  Mitra" panose="00000400000000000000" pitchFamily="2" charset="-78"/>
              </a:rPr>
              <a:t>داشته باشد.</a:t>
            </a:r>
          </a:p>
          <a:p>
            <a:pPr marL="0" indent="0" algn="just" rtl="1">
              <a:buNone/>
            </a:pPr>
            <a:r>
              <a:rPr lang="fa-IR" sz="2800" dirty="0">
                <a:cs typeface="2  Mitra" panose="00000400000000000000" pitchFamily="2" charset="-78"/>
              </a:rPr>
              <a:t>رنگ شعله بخاری و وسایل </a:t>
            </a:r>
            <a:r>
              <a:rPr lang="fa-IR" sz="2800" dirty="0" smtClean="0">
                <a:cs typeface="2  Mitra" panose="00000400000000000000" pitchFamily="2" charset="-78"/>
              </a:rPr>
              <a:t>پخت و پز </a:t>
            </a:r>
            <a:r>
              <a:rPr lang="fa-IR" sz="2800" dirty="0">
                <a:cs typeface="2  Mitra" panose="00000400000000000000" pitchFamily="2" charset="-78"/>
              </a:rPr>
              <a:t>باید </a:t>
            </a:r>
            <a:r>
              <a:rPr lang="fa-IR" sz="2800" dirty="0">
                <a:solidFill>
                  <a:srgbClr val="0070C0"/>
                </a:solidFill>
                <a:cs typeface="2  Mitra" panose="00000400000000000000" pitchFamily="2" charset="-78"/>
              </a:rPr>
              <a:t>آبی</a:t>
            </a:r>
            <a:r>
              <a:rPr lang="fa-IR" sz="2800" dirty="0">
                <a:cs typeface="2  Mitra" panose="00000400000000000000" pitchFamily="2" charset="-78"/>
              </a:rPr>
              <a:t> باشد. اگر رنگ </a:t>
            </a:r>
            <a:r>
              <a:rPr lang="fa-IR" sz="2800" dirty="0" smtClean="0">
                <a:cs typeface="2  Mitra" panose="00000400000000000000" pitchFamily="2" charset="-78"/>
              </a:rPr>
              <a:t>شعله قرمز</a:t>
            </a:r>
            <a:r>
              <a:rPr lang="fa-IR" sz="2800" dirty="0">
                <a:cs typeface="2  Mitra" panose="00000400000000000000" pitchFamily="2" charset="-78"/>
              </a:rPr>
              <a:t>، زرد و یا نارنجی باشد، نشانه نقص در سوخ ترسانی و </a:t>
            </a:r>
            <a:r>
              <a:rPr lang="fa-IR" sz="2800" dirty="0" smtClean="0">
                <a:cs typeface="2  Mitra" panose="00000400000000000000" pitchFamily="2" charset="-78"/>
              </a:rPr>
              <a:t>کمبود اکسیژن </a:t>
            </a:r>
            <a:r>
              <a:rPr lang="fa-IR" sz="2800" dirty="0">
                <a:cs typeface="2  Mitra" panose="00000400000000000000" pitchFamily="2" charset="-78"/>
              </a:rPr>
              <a:t>در محیط است.</a:t>
            </a:r>
          </a:p>
          <a:p>
            <a:pPr marL="0" indent="0" algn="just" rtl="1">
              <a:buNone/>
            </a:pPr>
            <a:r>
              <a:rPr lang="fa-IR" sz="2800" dirty="0">
                <a:cs typeface="2  Mitra" panose="00000400000000000000" pitchFamily="2" charset="-78"/>
              </a:rPr>
              <a:t>نباید تمامی </a:t>
            </a:r>
            <a:r>
              <a:rPr lang="fa-IR" sz="2800" dirty="0">
                <a:solidFill>
                  <a:srgbClr val="0070C0"/>
                </a:solidFill>
                <a:cs typeface="2  Mitra" panose="00000400000000000000" pitchFamily="2" charset="-78"/>
              </a:rPr>
              <a:t>روزنه های جریان هوا </a:t>
            </a:r>
            <a:r>
              <a:rPr lang="fa-IR" sz="2800" dirty="0">
                <a:cs typeface="2  Mitra" panose="00000400000000000000" pitchFamily="2" charset="-78"/>
              </a:rPr>
              <a:t>در منزل و </a:t>
            </a:r>
            <a:r>
              <a:rPr lang="fa-IR" sz="2800" dirty="0" smtClean="0">
                <a:cs typeface="2  Mitra" panose="00000400000000000000" pitchFamily="2" charset="-78"/>
              </a:rPr>
              <a:t>به ویژه اتاق خواب مسدود </a:t>
            </a:r>
            <a:r>
              <a:rPr lang="fa-IR" sz="2800" dirty="0">
                <a:cs typeface="2  Mitra" panose="00000400000000000000" pitchFamily="2" charset="-78"/>
              </a:rPr>
              <a:t>شود.</a:t>
            </a:r>
            <a:endParaRPr lang="en-US" sz="2800" dirty="0">
              <a:cs typeface="2 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84896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3514" y="685800"/>
            <a:ext cx="8371115" cy="558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84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1630" y="729344"/>
            <a:ext cx="8088084" cy="531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564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562" y="549504"/>
            <a:ext cx="8596668" cy="5481182"/>
          </a:xfrm>
        </p:spPr>
        <p:txBody>
          <a:bodyPr>
            <a:noAutofit/>
          </a:bodyPr>
          <a:lstStyle/>
          <a:p>
            <a:pPr marL="0" indent="0" algn="just" rtl="1">
              <a:buNone/>
            </a:pPr>
            <a:r>
              <a:rPr lang="fa-IR" sz="2400" dirty="0">
                <a:solidFill>
                  <a:schemeClr val="tx2"/>
                </a:solidFill>
                <a:cs typeface="2  Mitra" panose="00000400000000000000" pitchFamily="2" charset="-78"/>
              </a:rPr>
              <a:t>آبگرمکن نباید در </a:t>
            </a:r>
            <a:r>
              <a:rPr lang="fa-IR" sz="2400" dirty="0">
                <a:solidFill>
                  <a:schemeClr val="accent5"/>
                </a:solidFill>
                <a:cs typeface="2  Mitra" panose="00000400000000000000" pitchFamily="2" charset="-78"/>
              </a:rPr>
              <a:t>حمام</a:t>
            </a:r>
            <a:r>
              <a:rPr lang="fa-IR" sz="2400" dirty="0">
                <a:solidFill>
                  <a:schemeClr val="tx2"/>
                </a:solidFill>
                <a:cs typeface="2  Mitra" panose="00000400000000000000" pitchFamily="2" charset="-78"/>
              </a:rPr>
              <a:t> نصب شود.</a:t>
            </a:r>
          </a:p>
          <a:p>
            <a:pPr marL="0" indent="0" algn="just" rtl="1">
              <a:buNone/>
            </a:pPr>
            <a:r>
              <a:rPr lang="fa-IR" sz="2400" dirty="0">
                <a:solidFill>
                  <a:schemeClr val="tx2"/>
                </a:solidFill>
                <a:cs typeface="2  Mitra" panose="00000400000000000000" pitchFamily="2" charset="-78"/>
              </a:rPr>
              <a:t>انتهای كلیه دودكش ها باید حداقل </a:t>
            </a:r>
            <a:r>
              <a:rPr lang="fa-IR" sz="2400" dirty="0">
                <a:solidFill>
                  <a:schemeClr val="accent2">
                    <a:lumMod val="75000"/>
                  </a:schemeClr>
                </a:solidFill>
                <a:cs typeface="2  Mitra" panose="00000400000000000000" pitchFamily="2" charset="-78"/>
              </a:rPr>
              <a:t>یك متر </a:t>
            </a:r>
            <a:r>
              <a:rPr lang="fa-IR" sz="2400" dirty="0">
                <a:solidFill>
                  <a:schemeClr val="tx2"/>
                </a:solidFill>
                <a:cs typeface="2  Mitra" panose="00000400000000000000" pitchFamily="2" charset="-78"/>
              </a:rPr>
              <a:t>از سطح بام و </a:t>
            </a:r>
            <a:r>
              <a:rPr lang="fa-IR" sz="2400" dirty="0" smtClean="0">
                <a:solidFill>
                  <a:schemeClr val="tx2"/>
                </a:solidFill>
                <a:cs typeface="2  Mitra" panose="00000400000000000000" pitchFamily="2" charset="-78"/>
              </a:rPr>
              <a:t>حداقل یك </a:t>
            </a:r>
            <a:r>
              <a:rPr lang="fa-IR" sz="2400" dirty="0">
                <a:solidFill>
                  <a:schemeClr val="tx2"/>
                </a:solidFill>
                <a:cs typeface="2  Mitra" panose="00000400000000000000" pitchFamily="2" charset="-78"/>
              </a:rPr>
              <a:t>متر از دیوار جانبی بام فاصله داشته و دارای كلاهك </a:t>
            </a:r>
            <a:r>
              <a:rPr lang="fa-IR" sz="2400" dirty="0" smtClean="0">
                <a:solidFill>
                  <a:schemeClr val="tx2"/>
                </a:solidFill>
                <a:cs typeface="2  Mitra" panose="00000400000000000000" pitchFamily="2" charset="-78"/>
              </a:rPr>
              <a:t>مخصوص (به </a:t>
            </a:r>
            <a:r>
              <a:rPr lang="fa-IR" sz="2400" dirty="0">
                <a:solidFill>
                  <a:schemeClr val="tx2"/>
                </a:solidFill>
                <a:cs typeface="2  Mitra" panose="00000400000000000000" pitchFamily="2" charset="-78"/>
              </a:rPr>
              <a:t>شكل </a:t>
            </a:r>
            <a:r>
              <a:rPr lang="en-US" sz="2400" dirty="0" smtClean="0">
                <a:solidFill>
                  <a:schemeClr val="tx2"/>
                </a:solidFill>
                <a:cs typeface="2  Mitra" panose="00000400000000000000" pitchFamily="2" charset="-78"/>
              </a:rPr>
              <a:t>H</a:t>
            </a:r>
            <a:r>
              <a:rPr lang="fa-IR" sz="2400" dirty="0" smtClean="0">
                <a:solidFill>
                  <a:schemeClr val="tx2"/>
                </a:solidFill>
                <a:cs typeface="2  Mitra" panose="00000400000000000000" pitchFamily="2" charset="-78"/>
              </a:rPr>
              <a:t>)</a:t>
            </a:r>
            <a:r>
              <a:rPr lang="en-US" sz="2400" dirty="0" smtClean="0">
                <a:solidFill>
                  <a:schemeClr val="tx2"/>
                </a:solidFill>
                <a:cs typeface="2  Mitra" panose="00000400000000000000" pitchFamily="2" charset="-78"/>
              </a:rPr>
              <a:t> </a:t>
            </a:r>
            <a:r>
              <a:rPr lang="fa-IR" sz="2400" dirty="0">
                <a:solidFill>
                  <a:schemeClr val="tx2"/>
                </a:solidFill>
                <a:cs typeface="2  Mitra" panose="00000400000000000000" pitchFamily="2" charset="-78"/>
              </a:rPr>
              <a:t>باشد.</a:t>
            </a:r>
          </a:p>
          <a:p>
            <a:pPr marL="0" indent="0" algn="just" rtl="1">
              <a:buNone/>
            </a:pPr>
            <a:r>
              <a:rPr lang="fa-IR" sz="2400" dirty="0">
                <a:solidFill>
                  <a:schemeClr val="tx2"/>
                </a:solidFill>
                <a:cs typeface="2  Mitra" panose="00000400000000000000" pitchFamily="2" charset="-78"/>
              </a:rPr>
              <a:t>از قراردادن لوله خروجی بخاری به </a:t>
            </a:r>
            <a:r>
              <a:rPr lang="fa-IR" sz="2400" dirty="0">
                <a:solidFill>
                  <a:schemeClr val="accent5"/>
                </a:solidFill>
                <a:cs typeface="2  Mitra" panose="00000400000000000000" pitchFamily="2" charset="-78"/>
              </a:rPr>
              <a:t>داخل ظرف آب </a:t>
            </a:r>
            <a:r>
              <a:rPr lang="fa-IR" sz="2400" dirty="0">
                <a:solidFill>
                  <a:schemeClr val="tx2"/>
                </a:solidFill>
                <a:cs typeface="2  Mitra" panose="00000400000000000000" pitchFamily="2" charset="-78"/>
              </a:rPr>
              <a:t>جدا </a:t>
            </a:r>
            <a:r>
              <a:rPr lang="fa-IR" sz="2400" dirty="0" smtClean="0">
                <a:solidFill>
                  <a:schemeClr val="tx2"/>
                </a:solidFill>
                <a:cs typeface="2  Mitra" panose="00000400000000000000" pitchFamily="2" charset="-78"/>
              </a:rPr>
              <a:t>خودداری كنید</a:t>
            </a:r>
            <a:r>
              <a:rPr lang="fa-IR" sz="2400" dirty="0">
                <a:solidFill>
                  <a:schemeClr val="tx2"/>
                </a:solidFill>
                <a:cs typeface="2  Mitra" panose="00000400000000000000" pitchFamily="2" charset="-78"/>
              </a:rPr>
              <a:t>.</a:t>
            </a:r>
          </a:p>
          <a:p>
            <a:pPr marL="0" indent="0" algn="just" rtl="1">
              <a:buNone/>
            </a:pPr>
            <a:r>
              <a:rPr lang="fa-IR" sz="2400" dirty="0">
                <a:solidFill>
                  <a:schemeClr val="tx2"/>
                </a:solidFill>
                <a:cs typeface="2  Mitra" panose="00000400000000000000" pitchFamily="2" charset="-78"/>
              </a:rPr>
              <a:t>از به كار بردن وسایل گرمایشی بدون نصب دودكش و یا </a:t>
            </a:r>
            <a:r>
              <a:rPr lang="fa-IR" sz="2400" dirty="0" smtClean="0">
                <a:solidFill>
                  <a:schemeClr val="tx2"/>
                </a:solidFill>
                <a:cs typeface="2  Mitra" panose="00000400000000000000" pitchFamily="2" charset="-78"/>
              </a:rPr>
              <a:t>دارای نقص </a:t>
            </a:r>
            <a:r>
              <a:rPr lang="fa-IR" sz="2400" dirty="0">
                <a:solidFill>
                  <a:schemeClr val="tx2"/>
                </a:solidFill>
                <a:cs typeface="2  Mitra" panose="00000400000000000000" pitchFamily="2" charset="-78"/>
              </a:rPr>
              <a:t>در دودكش جدا خودداری كنید.</a:t>
            </a:r>
          </a:p>
          <a:p>
            <a:pPr marL="0" indent="0" algn="just" rtl="1">
              <a:buNone/>
            </a:pPr>
            <a:r>
              <a:rPr lang="fa-IR" sz="2400" dirty="0">
                <a:solidFill>
                  <a:schemeClr val="tx2"/>
                </a:solidFill>
                <a:cs typeface="2  Mitra" panose="00000400000000000000" pitchFamily="2" charset="-78"/>
              </a:rPr>
              <a:t>آب گرمكن های دیواری گازی، اگر </a:t>
            </a:r>
            <a:r>
              <a:rPr lang="fa-IR" sz="2400" dirty="0">
                <a:solidFill>
                  <a:schemeClr val="accent5"/>
                </a:solidFill>
                <a:cs typeface="2  Mitra" panose="00000400000000000000" pitchFamily="2" charset="-78"/>
              </a:rPr>
              <a:t>به مدت طولانی </a:t>
            </a:r>
            <a:r>
              <a:rPr lang="fa-IR" sz="2400" dirty="0">
                <a:solidFill>
                  <a:schemeClr val="tx2"/>
                </a:solidFill>
                <a:cs typeface="2  Mitra" panose="00000400000000000000" pitchFamily="2" charset="-78"/>
              </a:rPr>
              <a:t>روشن </a:t>
            </a:r>
            <a:r>
              <a:rPr lang="fa-IR" sz="2400" dirty="0" smtClean="0">
                <a:solidFill>
                  <a:schemeClr val="tx2"/>
                </a:solidFill>
                <a:cs typeface="2  Mitra" panose="00000400000000000000" pitchFamily="2" charset="-78"/>
              </a:rPr>
              <a:t>باشند، خطرناك </a:t>
            </a:r>
            <a:r>
              <a:rPr lang="fa-IR" sz="2400" dirty="0">
                <a:solidFill>
                  <a:schemeClr val="tx2"/>
                </a:solidFill>
                <a:cs typeface="2  Mitra" panose="00000400000000000000" pitchFamily="2" charset="-78"/>
              </a:rPr>
              <a:t>می شوند.</a:t>
            </a:r>
          </a:p>
          <a:p>
            <a:pPr marL="0" indent="0" algn="just" rtl="1">
              <a:buNone/>
            </a:pPr>
            <a:r>
              <a:rPr lang="fa-IR" sz="2400" dirty="0">
                <a:solidFill>
                  <a:schemeClr val="tx2"/>
                </a:solidFill>
                <a:cs typeface="2  Mitra" panose="00000400000000000000" pitchFamily="2" charset="-78"/>
              </a:rPr>
              <a:t>درون خانه، به خصوص در محل خواب خود، </a:t>
            </a:r>
            <a:r>
              <a:rPr lang="fa-IR" sz="2400" dirty="0">
                <a:solidFill>
                  <a:schemeClr val="accent2"/>
                </a:solidFill>
                <a:cs typeface="2  Mitra" panose="00000400000000000000" pitchFamily="2" charset="-78"/>
              </a:rPr>
              <a:t>دستگاه </a:t>
            </a:r>
            <a:r>
              <a:rPr lang="fa-IR" sz="2400" dirty="0" smtClean="0">
                <a:solidFill>
                  <a:schemeClr val="accent2"/>
                </a:solidFill>
                <a:cs typeface="2  Mitra" panose="00000400000000000000" pitchFamily="2" charset="-78"/>
              </a:rPr>
              <a:t>هشدار </a:t>
            </a:r>
            <a:r>
              <a:rPr lang="fa-IR" sz="2400" dirty="0" smtClean="0">
                <a:solidFill>
                  <a:schemeClr val="tx2"/>
                </a:solidFill>
                <a:cs typeface="2  Mitra" panose="00000400000000000000" pitchFamily="2" charset="-78"/>
              </a:rPr>
              <a:t>مونواکسیدکربن </a:t>
            </a:r>
            <a:r>
              <a:rPr lang="fa-IR" sz="2400" dirty="0">
                <a:solidFill>
                  <a:schemeClr val="tx2"/>
                </a:solidFill>
                <a:cs typeface="2  Mitra" panose="00000400000000000000" pitchFamily="2" charset="-78"/>
              </a:rPr>
              <a:t>نصب کنید.</a:t>
            </a:r>
          </a:p>
          <a:p>
            <a:pPr marL="0" indent="0" algn="just" rtl="1">
              <a:buNone/>
            </a:pPr>
            <a:r>
              <a:rPr lang="fa-IR" sz="2400" dirty="0">
                <a:solidFill>
                  <a:schemeClr val="tx2"/>
                </a:solidFill>
                <a:cs typeface="2  Mitra" panose="00000400000000000000" pitchFamily="2" charset="-78"/>
              </a:rPr>
              <a:t>تعمیر وسایل گرمایشی توسط </a:t>
            </a:r>
            <a:r>
              <a:rPr lang="fa-IR" sz="2400" dirty="0">
                <a:solidFill>
                  <a:schemeClr val="accent5"/>
                </a:solidFill>
                <a:cs typeface="2  Mitra" panose="00000400000000000000" pitchFamily="2" charset="-78"/>
              </a:rPr>
              <a:t>افراد غیر مجرب </a:t>
            </a:r>
            <a:r>
              <a:rPr lang="fa-IR" sz="2400" dirty="0">
                <a:solidFill>
                  <a:schemeClr val="tx2"/>
                </a:solidFill>
                <a:cs typeface="2  Mitra" panose="00000400000000000000" pitchFamily="2" charset="-78"/>
              </a:rPr>
              <a:t>و بی تجربه و یا </a:t>
            </a:r>
            <a:r>
              <a:rPr lang="fa-IR" sz="2400" dirty="0" smtClean="0">
                <a:solidFill>
                  <a:schemeClr val="tx2"/>
                </a:solidFill>
                <a:cs typeface="2  Mitra" panose="00000400000000000000" pitchFamily="2" charset="-78"/>
              </a:rPr>
              <a:t>نصب آن </a:t>
            </a:r>
            <a:r>
              <a:rPr lang="fa-IR" sz="2400" dirty="0">
                <a:solidFill>
                  <a:schemeClr val="tx2"/>
                </a:solidFill>
                <a:cs typeface="2  Mitra" panose="00000400000000000000" pitchFamily="2" charset="-78"/>
              </a:rPr>
              <a:t>ها توسط اعضای خانواده باعث ایجاد خطر می شود.</a:t>
            </a:r>
            <a:endParaRPr lang="en-US" sz="2400" dirty="0">
              <a:solidFill>
                <a:schemeClr val="tx2"/>
              </a:solidFill>
              <a:cs typeface="2 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93734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783771"/>
            <a:ext cx="8447314" cy="571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87287" y="4310743"/>
            <a:ext cx="2536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b="1" dirty="0" smtClean="0">
                <a:cs typeface="2  Mitra" panose="00000400000000000000" pitchFamily="2" charset="-78"/>
              </a:rPr>
              <a:t>با تشکر از توجه شما</a:t>
            </a:r>
            <a:endParaRPr lang="en-US" sz="2400" b="1" dirty="0">
              <a:cs typeface="2 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66176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121229"/>
            <a:ext cx="7641771" cy="4626428"/>
          </a:xfrm>
        </p:spPr>
        <p:txBody>
          <a:bodyPr>
            <a:no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400" dirty="0">
                <a:solidFill>
                  <a:schemeClr val="tx2">
                    <a:lumMod val="75000"/>
                  </a:schemeClr>
                </a:solidFill>
                <a:cs typeface="2  Mitra" panose="00000400000000000000" pitchFamily="2" charset="-78"/>
              </a:rPr>
              <a:t>مسمومیت با </a:t>
            </a:r>
            <a:r>
              <a:rPr lang="fa-IR" sz="2400" dirty="0" smtClean="0">
                <a:solidFill>
                  <a:schemeClr val="tx2">
                    <a:lumMod val="75000"/>
                  </a:schemeClr>
                </a:solidFill>
                <a:cs typeface="2  Mitra" panose="00000400000000000000" pitchFamily="2" charset="-78"/>
              </a:rPr>
              <a:t>مونواکسیدکربن </a:t>
            </a:r>
            <a:r>
              <a:rPr lang="fa-IR" sz="2400" dirty="0">
                <a:solidFill>
                  <a:schemeClr val="tx2">
                    <a:lumMod val="75000"/>
                  </a:schemeClr>
                </a:solidFill>
                <a:cs typeface="2  Mitra" panose="00000400000000000000" pitchFamily="2" charset="-78"/>
              </a:rPr>
              <a:t>یا گازگرفتگی، مسمومیتی است </a:t>
            </a:r>
            <a:r>
              <a:rPr lang="fa-IR" sz="2400" dirty="0" smtClean="0">
                <a:solidFill>
                  <a:schemeClr val="tx2">
                    <a:lumMod val="75000"/>
                  </a:schemeClr>
                </a:solidFill>
                <a:cs typeface="2  Mitra" panose="00000400000000000000" pitchFamily="2" charset="-78"/>
              </a:rPr>
              <a:t>که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cs typeface="2  Mitra" panose="00000400000000000000" pitchFamily="2" charset="-78"/>
              </a:rPr>
              <a:t> </a:t>
            </a:r>
            <a:r>
              <a:rPr lang="fa-IR" sz="2400" dirty="0" smtClean="0">
                <a:solidFill>
                  <a:schemeClr val="tx2">
                    <a:lumMod val="75000"/>
                  </a:schemeClr>
                </a:solidFill>
                <a:cs typeface="2  Mitra" panose="00000400000000000000" pitchFamily="2" charset="-78"/>
              </a:rPr>
              <a:t>به </a:t>
            </a:r>
            <a:r>
              <a:rPr lang="fa-IR" sz="2400" dirty="0">
                <a:solidFill>
                  <a:schemeClr val="tx2">
                    <a:lumMod val="75000"/>
                  </a:schemeClr>
                </a:solidFill>
                <a:cs typeface="2  Mitra" panose="00000400000000000000" pitchFamily="2" charset="-78"/>
              </a:rPr>
              <a:t>خاطر تنفس گاز خطرناک مونوکسیدکربن ایجاد می شود. </a:t>
            </a:r>
            <a:r>
              <a:rPr lang="fa-IR" sz="2400" dirty="0" smtClean="0">
                <a:solidFill>
                  <a:schemeClr val="tx2">
                    <a:lumMod val="75000"/>
                  </a:schemeClr>
                </a:solidFill>
                <a:cs typeface="2  Mitra" panose="00000400000000000000" pitchFamily="2" charset="-78"/>
              </a:rPr>
              <a:t>این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cs typeface="2  Mitra" panose="00000400000000000000" pitchFamily="2" charset="-78"/>
              </a:rPr>
              <a:t> </a:t>
            </a:r>
            <a:r>
              <a:rPr lang="fa-IR" sz="2400" dirty="0" smtClean="0">
                <a:solidFill>
                  <a:schemeClr val="tx2">
                    <a:lumMod val="75000"/>
                  </a:schemeClr>
                </a:solidFill>
                <a:cs typeface="2  Mitra" panose="00000400000000000000" pitchFamily="2" charset="-78"/>
              </a:rPr>
              <a:t>مسمومیت </a:t>
            </a:r>
            <a:r>
              <a:rPr lang="fa-IR" sz="2400" dirty="0">
                <a:solidFill>
                  <a:schemeClr val="tx2">
                    <a:lumMod val="75000"/>
                  </a:schemeClr>
                </a:solidFill>
                <a:cs typeface="2  Mitra" panose="00000400000000000000" pitchFamily="2" charset="-78"/>
              </a:rPr>
              <a:t>که </a:t>
            </a:r>
            <a:r>
              <a:rPr lang="fa-IR" sz="2400" dirty="0" smtClean="0">
                <a:solidFill>
                  <a:schemeClr val="tx2">
                    <a:lumMod val="75000"/>
                  </a:schemeClr>
                </a:solidFill>
                <a:cs typeface="2  Mitra" panose="00000400000000000000" pitchFamily="2" charset="-78"/>
              </a:rPr>
              <a:t>به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cs typeface="2  Mitra" panose="00000400000000000000" pitchFamily="2" charset="-78"/>
              </a:rPr>
              <a:t> </a:t>
            </a:r>
            <a:r>
              <a:rPr lang="fa-IR" sz="2400" dirty="0" smtClean="0">
                <a:solidFill>
                  <a:schemeClr val="tx2">
                    <a:lumMod val="75000"/>
                  </a:schemeClr>
                </a:solidFill>
                <a:cs typeface="2  Mitra" panose="00000400000000000000" pitchFamily="2" charset="-78"/>
              </a:rPr>
              <a:t>وسیله </a:t>
            </a:r>
            <a:r>
              <a:rPr lang="fa-IR" sz="2400" dirty="0">
                <a:solidFill>
                  <a:schemeClr val="tx2">
                    <a:lumMod val="75000"/>
                  </a:schemeClr>
                </a:solidFill>
                <a:cs typeface="2  Mitra" panose="00000400000000000000" pitchFamily="2" charset="-78"/>
              </a:rPr>
              <a:t>انواع وسایل گازسوز از جمله بخاری، </a:t>
            </a:r>
            <a:r>
              <a:rPr lang="fa-IR" sz="2400" dirty="0" smtClean="0">
                <a:solidFill>
                  <a:schemeClr val="tx2">
                    <a:lumMod val="75000"/>
                  </a:schemeClr>
                </a:solidFill>
                <a:cs typeface="2  Mitra" panose="00000400000000000000" pitchFamily="2" charset="-78"/>
              </a:rPr>
              <a:t>آبگرمکن،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cs typeface="2  Mitra" panose="00000400000000000000" pitchFamily="2" charset="-78"/>
              </a:rPr>
              <a:t> </a:t>
            </a:r>
            <a:r>
              <a:rPr lang="fa-IR" sz="2400" dirty="0" smtClean="0">
                <a:solidFill>
                  <a:schemeClr val="tx2">
                    <a:lumMod val="75000"/>
                  </a:schemeClr>
                </a:solidFill>
                <a:cs typeface="2  Mitra" panose="00000400000000000000" pitchFamily="2" charset="-78"/>
              </a:rPr>
              <a:t>پیک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cs typeface="2  Mitra" panose="00000400000000000000" pitchFamily="2" charset="-78"/>
              </a:rPr>
              <a:t> </a:t>
            </a:r>
            <a:r>
              <a:rPr lang="fa-IR" sz="2400" dirty="0" smtClean="0">
                <a:solidFill>
                  <a:schemeClr val="tx2">
                    <a:lumMod val="75000"/>
                  </a:schemeClr>
                </a:solidFill>
                <a:cs typeface="2  Mitra" panose="00000400000000000000" pitchFamily="2" charset="-78"/>
              </a:rPr>
              <a:t>نیک </a:t>
            </a:r>
            <a:r>
              <a:rPr lang="fa-IR" sz="2400" dirty="0">
                <a:solidFill>
                  <a:schemeClr val="tx2">
                    <a:lumMod val="75000"/>
                  </a:schemeClr>
                </a:solidFill>
                <a:cs typeface="2  Mitra" panose="00000400000000000000" pitchFamily="2" charset="-78"/>
              </a:rPr>
              <a:t>و حتی زغال ایجاد می شود، اغلب در زمستان دیده می شود.</a:t>
            </a:r>
          </a:p>
          <a:p>
            <a:pPr algn="just" rtl="1">
              <a:lnSpc>
                <a:spcPct val="150000"/>
              </a:lnSpc>
            </a:pPr>
            <a:r>
              <a:rPr lang="fa-IR" sz="2400" dirty="0">
                <a:solidFill>
                  <a:schemeClr val="tx2">
                    <a:lumMod val="75000"/>
                  </a:schemeClr>
                </a:solidFill>
                <a:cs typeface="2  Mitra" panose="00000400000000000000" pitchFamily="2" charset="-78"/>
              </a:rPr>
              <a:t>به این دلیل که اگر دودکش یا تهویه یک مکان مسدود باشد، </a:t>
            </a:r>
            <a:r>
              <a:rPr lang="fa-IR" sz="2400" dirty="0" smtClean="0">
                <a:solidFill>
                  <a:schemeClr val="tx2">
                    <a:lumMod val="75000"/>
                  </a:schemeClr>
                </a:solidFill>
                <a:cs typeface="2  Mitra" panose="00000400000000000000" pitchFamily="2" charset="-78"/>
              </a:rPr>
              <a:t>گاز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cs typeface="2  Mitra" panose="00000400000000000000" pitchFamily="2" charset="-78"/>
              </a:rPr>
              <a:t> </a:t>
            </a:r>
            <a:r>
              <a:rPr lang="fa-IR" sz="2400" dirty="0" smtClean="0">
                <a:solidFill>
                  <a:schemeClr val="tx2">
                    <a:lumMod val="75000"/>
                  </a:schemeClr>
                </a:solidFill>
                <a:cs typeface="2  Mitra" panose="00000400000000000000" pitchFamily="2" charset="-78"/>
              </a:rPr>
              <a:t>مونوکسیدکربن </a:t>
            </a:r>
            <a:r>
              <a:rPr lang="fa-IR" sz="2400" dirty="0">
                <a:solidFill>
                  <a:schemeClr val="tx2">
                    <a:lumMod val="75000"/>
                  </a:schemeClr>
                </a:solidFill>
                <a:cs typeface="2  Mitra" panose="00000400000000000000" pitchFamily="2" charset="-78"/>
              </a:rPr>
              <a:t>منتشرشده از وسایل مذکور امکان خروج نمی </a:t>
            </a:r>
            <a:r>
              <a:rPr lang="fa-IR" sz="2400" dirty="0" smtClean="0">
                <a:solidFill>
                  <a:schemeClr val="tx2">
                    <a:lumMod val="75000"/>
                  </a:schemeClr>
                </a:solidFill>
                <a:cs typeface="2  Mitra" panose="00000400000000000000" pitchFamily="2" charset="-78"/>
              </a:rPr>
              <a:t>یابد،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cs typeface="2  Mitra" panose="00000400000000000000" pitchFamily="2" charset="-78"/>
              </a:rPr>
              <a:t> </a:t>
            </a:r>
            <a:r>
              <a:rPr lang="fa-IR" sz="2400" dirty="0" smtClean="0">
                <a:solidFill>
                  <a:schemeClr val="tx2">
                    <a:lumMod val="75000"/>
                  </a:schemeClr>
                </a:solidFill>
                <a:cs typeface="2  Mitra" panose="00000400000000000000" pitchFamily="2" charset="-78"/>
              </a:rPr>
              <a:t>در </a:t>
            </a:r>
            <a:r>
              <a:rPr lang="fa-IR" sz="2400" dirty="0">
                <a:solidFill>
                  <a:schemeClr val="tx2">
                    <a:lumMod val="75000"/>
                  </a:schemeClr>
                </a:solidFill>
                <a:cs typeface="2  Mitra" panose="00000400000000000000" pitchFamily="2" charset="-78"/>
              </a:rPr>
              <a:t>محیط ساختمان منتشرشده و سبب مسمومیت و در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cs typeface="2  Mitra" panose="00000400000000000000" pitchFamily="2" charset="-78"/>
              </a:rPr>
              <a:t> </a:t>
            </a:r>
            <a:r>
              <a:rPr lang="fa-IR" sz="2400" dirty="0">
                <a:solidFill>
                  <a:schemeClr val="tx2">
                    <a:lumMod val="75000"/>
                  </a:schemeClr>
                </a:solidFill>
                <a:cs typeface="2  Mitra" panose="00000400000000000000" pitchFamily="2" charset="-78"/>
              </a:rPr>
              <a:t>نهایت مرگ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cs typeface="2  Mitra" panose="00000400000000000000" pitchFamily="2" charset="-78"/>
              </a:rPr>
              <a:t> </a:t>
            </a:r>
            <a:r>
              <a:rPr lang="fa-IR" sz="2400" dirty="0">
                <a:solidFill>
                  <a:schemeClr val="tx2">
                    <a:lumMod val="75000"/>
                  </a:schemeClr>
                </a:solidFill>
                <a:cs typeface="2  Mitra" panose="00000400000000000000" pitchFamily="2" charset="-78"/>
              </a:rPr>
              <a:t>می شود. </a:t>
            </a:r>
            <a:r>
              <a:rPr lang="fa-IR" sz="2400" dirty="0">
                <a:solidFill>
                  <a:schemeClr val="tx2">
                    <a:lumMod val="75000"/>
                  </a:schemeClr>
                </a:solidFill>
                <a:cs typeface="2  Mitra" panose="00000400000000000000" pitchFamily="2" charset="-78"/>
              </a:rPr>
              <a:t>مرگ بر اثر گازگرفتگی را </a:t>
            </a:r>
            <a:r>
              <a:rPr lang="fa-IR" sz="2400" dirty="0">
                <a:solidFill>
                  <a:schemeClr val="accent5"/>
                </a:solidFill>
                <a:cs typeface="2  Mitra" panose="00000400000000000000" pitchFamily="2" charset="-78"/>
              </a:rPr>
              <a:t>«مرگ </a:t>
            </a:r>
            <a:r>
              <a:rPr lang="fa-IR" sz="2400" dirty="0" smtClean="0">
                <a:solidFill>
                  <a:schemeClr val="accent5"/>
                </a:solidFill>
                <a:cs typeface="2  Mitra" panose="00000400000000000000" pitchFamily="2" charset="-78"/>
              </a:rPr>
              <a:t>خاموش» </a:t>
            </a:r>
            <a:r>
              <a:rPr lang="fa-IR" sz="2400" dirty="0">
                <a:solidFill>
                  <a:schemeClr val="tx2">
                    <a:lumMod val="75000"/>
                  </a:schemeClr>
                </a:solidFill>
                <a:cs typeface="2  Mitra" panose="00000400000000000000" pitchFamily="2" charset="-78"/>
              </a:rPr>
              <a:t>می نامند.</a:t>
            </a:r>
            <a:endParaRPr lang="en-US" sz="2400" dirty="0">
              <a:solidFill>
                <a:schemeClr val="tx2">
                  <a:lumMod val="75000"/>
                </a:schemeClr>
              </a:solidFill>
              <a:cs typeface="2 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65589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3534" y="1093789"/>
            <a:ext cx="8596668" cy="3880773"/>
          </a:xfrm>
        </p:spPr>
        <p:txBody>
          <a:bodyPr>
            <a:noAutofit/>
          </a:bodyPr>
          <a:lstStyle/>
          <a:p>
            <a:pPr marL="0" indent="0" algn="just" rtl="1">
              <a:lnSpc>
                <a:spcPct val="200000"/>
              </a:lnSpc>
              <a:buNone/>
            </a:pPr>
            <a:r>
              <a:rPr lang="fa-IR" sz="3600" dirty="0">
                <a:solidFill>
                  <a:srgbClr val="FF0000"/>
                </a:solidFill>
                <a:cs typeface="2  Mitra" panose="00000400000000000000" pitchFamily="2" charset="-78"/>
              </a:rPr>
              <a:t>نکته</a:t>
            </a:r>
            <a:r>
              <a:rPr lang="fa-IR" sz="3200" dirty="0">
                <a:solidFill>
                  <a:schemeClr val="tx2">
                    <a:lumMod val="75000"/>
                  </a:schemeClr>
                </a:solidFill>
                <a:cs typeface="2  Mitra" panose="00000400000000000000" pitchFamily="2" charset="-78"/>
              </a:rPr>
              <a:t>: </a:t>
            </a:r>
            <a:r>
              <a:rPr lang="fa-IR" sz="3200" dirty="0" smtClean="0">
                <a:solidFill>
                  <a:schemeClr val="tx2">
                    <a:lumMod val="75000"/>
                  </a:schemeClr>
                </a:solidFill>
                <a:cs typeface="2  Mitra" panose="00000400000000000000" pitchFamily="2" charset="-78"/>
              </a:rPr>
              <a:t>مونو اکسیدكربن </a:t>
            </a:r>
            <a:r>
              <a:rPr lang="fa-IR" sz="3200" dirty="0">
                <a:solidFill>
                  <a:schemeClr val="tx2">
                    <a:lumMod val="75000"/>
                  </a:schemeClr>
                </a:solidFill>
                <a:cs typeface="2  Mitra" panose="00000400000000000000" pitchFamily="2" charset="-78"/>
              </a:rPr>
              <a:t>یک گاز </a:t>
            </a:r>
            <a:r>
              <a:rPr lang="fa-IR" sz="3200" dirty="0" smtClean="0">
                <a:solidFill>
                  <a:srgbClr val="7030A0"/>
                </a:solidFill>
                <a:cs typeface="2  Mitra" panose="00000400000000000000" pitchFamily="2" charset="-78"/>
              </a:rPr>
              <a:t>بی رنگ </a:t>
            </a:r>
            <a:r>
              <a:rPr lang="fa-IR" sz="3200" dirty="0">
                <a:solidFill>
                  <a:srgbClr val="7030A0"/>
                </a:solidFill>
                <a:cs typeface="2  Mitra" panose="00000400000000000000" pitchFamily="2" charset="-78"/>
              </a:rPr>
              <a:t>و </a:t>
            </a:r>
            <a:r>
              <a:rPr lang="fa-IR" sz="3200" dirty="0" smtClean="0">
                <a:solidFill>
                  <a:srgbClr val="7030A0"/>
                </a:solidFill>
                <a:cs typeface="2  Mitra" panose="00000400000000000000" pitchFamily="2" charset="-78"/>
              </a:rPr>
              <a:t>بی بو </a:t>
            </a:r>
            <a:r>
              <a:rPr lang="fa-IR" sz="3200" dirty="0">
                <a:solidFill>
                  <a:schemeClr val="tx2">
                    <a:lumMod val="75000"/>
                  </a:schemeClr>
                </a:solidFill>
                <a:cs typeface="2  Mitra" panose="00000400000000000000" pitchFamily="2" charset="-78"/>
              </a:rPr>
              <a:t>است كه بر اثر </a:t>
            </a:r>
            <a:r>
              <a:rPr lang="fa-IR" sz="3200" dirty="0" smtClean="0">
                <a:solidFill>
                  <a:schemeClr val="tx2">
                    <a:lumMod val="75000"/>
                  </a:schemeClr>
                </a:solidFill>
                <a:cs typeface="2  Mitra" panose="00000400000000000000" pitchFamily="2" charset="-78"/>
              </a:rPr>
              <a:t>احتراق ناقص </a:t>
            </a:r>
            <a:r>
              <a:rPr lang="fa-IR" sz="3200" dirty="0">
                <a:solidFill>
                  <a:schemeClr val="tx2">
                    <a:lumMod val="75000"/>
                  </a:schemeClr>
                </a:solidFill>
                <a:cs typeface="2  Mitra" panose="00000400000000000000" pitchFamily="2" charset="-78"/>
              </a:rPr>
              <a:t>انواع سوخت ها تولید </a:t>
            </a:r>
            <a:r>
              <a:rPr lang="fa-IR" sz="3200" dirty="0" smtClean="0">
                <a:solidFill>
                  <a:schemeClr val="tx2">
                    <a:lumMod val="75000"/>
                  </a:schemeClr>
                </a:solidFill>
                <a:cs typeface="2  Mitra" panose="00000400000000000000" pitchFamily="2" charset="-78"/>
              </a:rPr>
              <a:t>میشود </a:t>
            </a:r>
            <a:r>
              <a:rPr lang="fa-IR" sz="3200" dirty="0">
                <a:solidFill>
                  <a:schemeClr val="tx2">
                    <a:lumMod val="75000"/>
                  </a:schemeClr>
                </a:solidFill>
                <a:cs typeface="2  Mitra" panose="00000400000000000000" pitchFamily="2" charset="-78"/>
              </a:rPr>
              <a:t>و </a:t>
            </a:r>
            <a:r>
              <a:rPr lang="fa-IR" sz="3200" dirty="0" smtClean="0">
                <a:solidFill>
                  <a:schemeClr val="tx2">
                    <a:lumMod val="75000"/>
                  </a:schemeClr>
                </a:solidFill>
                <a:cs typeface="2  Mitra" panose="00000400000000000000" pitchFamily="2" charset="-78"/>
              </a:rPr>
              <a:t>میتواند </a:t>
            </a:r>
            <a:r>
              <a:rPr lang="fa-IR" sz="3200" dirty="0">
                <a:solidFill>
                  <a:schemeClr val="tx2">
                    <a:lumMod val="75000"/>
                  </a:schemeClr>
                </a:solidFill>
                <a:cs typeface="2  Mitra" panose="00000400000000000000" pitchFamily="2" charset="-78"/>
              </a:rPr>
              <a:t>باعث ایجاد آسیب </a:t>
            </a:r>
            <a:r>
              <a:rPr lang="fa-IR" sz="3200" dirty="0" smtClean="0">
                <a:solidFill>
                  <a:schemeClr val="tx2">
                    <a:lumMod val="75000"/>
                  </a:schemeClr>
                </a:solidFill>
                <a:cs typeface="2  Mitra" panose="00000400000000000000" pitchFamily="2" charset="-78"/>
              </a:rPr>
              <a:t>در افراد </a:t>
            </a:r>
            <a:r>
              <a:rPr lang="fa-IR" sz="3200" dirty="0">
                <a:solidFill>
                  <a:schemeClr val="tx2">
                    <a:lumMod val="75000"/>
                  </a:schemeClr>
                </a:solidFill>
                <a:cs typeface="2  Mitra" panose="00000400000000000000" pitchFamily="2" charset="-78"/>
              </a:rPr>
              <a:t>شود. اهمیت موضوع اینجاست که به دلیل بی رنگ و </a:t>
            </a:r>
            <a:r>
              <a:rPr lang="fa-IR" sz="3200" dirty="0" smtClean="0">
                <a:solidFill>
                  <a:schemeClr val="tx2">
                    <a:lumMod val="75000"/>
                  </a:schemeClr>
                </a:solidFill>
                <a:cs typeface="2  Mitra" panose="00000400000000000000" pitchFamily="2" charset="-78"/>
              </a:rPr>
              <a:t>بی بو بودن به سرعت </a:t>
            </a:r>
            <a:r>
              <a:rPr lang="fa-IR" sz="3200" dirty="0">
                <a:solidFill>
                  <a:schemeClr val="tx2">
                    <a:lumMod val="75000"/>
                  </a:schemeClr>
                </a:solidFill>
                <a:cs typeface="2  Mitra" panose="00000400000000000000" pitchFamily="2" charset="-78"/>
              </a:rPr>
              <a:t>می تواند علایم مسمومیت را در افراد ایجاد کند.</a:t>
            </a:r>
            <a:endParaRPr lang="en-US" sz="3200" dirty="0">
              <a:solidFill>
                <a:schemeClr val="tx2">
                  <a:lumMod val="75000"/>
                </a:schemeClr>
              </a:solidFill>
              <a:cs typeface="2 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51870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729343"/>
            <a:ext cx="8596668" cy="5312019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4400" dirty="0">
                <a:solidFill>
                  <a:srgbClr val="FF0000"/>
                </a:solidFill>
                <a:cs typeface="2  Mitra" panose="00000400000000000000" pitchFamily="2" charset="-78"/>
              </a:rPr>
              <a:t>علایم و نشانه ها</a:t>
            </a: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sz="3100" dirty="0">
                <a:solidFill>
                  <a:schemeClr val="tx2">
                    <a:lumMod val="75000"/>
                  </a:schemeClr>
                </a:solidFill>
                <a:cs typeface="2  Mitra" panose="00000400000000000000" pitchFamily="2" charset="-78"/>
              </a:rPr>
              <a:t>مسمومیت با مونواکسیدکربن </a:t>
            </a:r>
            <a:r>
              <a:rPr lang="fa-IR" sz="3100" dirty="0" smtClean="0">
                <a:solidFill>
                  <a:schemeClr val="tx2">
                    <a:lumMod val="75000"/>
                  </a:schemeClr>
                </a:solidFill>
                <a:cs typeface="2  Mitra" panose="00000400000000000000" pitchFamily="2" charset="-78"/>
              </a:rPr>
              <a:t>می تواند </a:t>
            </a:r>
            <a:r>
              <a:rPr lang="fa-IR" sz="3100" dirty="0">
                <a:solidFill>
                  <a:schemeClr val="tx2">
                    <a:lumMod val="75000"/>
                  </a:schemeClr>
                </a:solidFill>
                <a:cs typeface="2  Mitra" panose="00000400000000000000" pitchFamily="2" charset="-78"/>
              </a:rPr>
              <a:t>طیف وسیعی از علایم را </a:t>
            </a:r>
            <a:r>
              <a:rPr lang="fa-IR" sz="3100" dirty="0" smtClean="0">
                <a:solidFill>
                  <a:schemeClr val="tx2">
                    <a:lumMod val="75000"/>
                  </a:schemeClr>
                </a:solidFill>
                <a:cs typeface="2  Mitra" panose="00000400000000000000" pitchFamily="2" charset="-78"/>
              </a:rPr>
              <a:t>شامل شود </a:t>
            </a:r>
            <a:r>
              <a:rPr lang="fa-IR" sz="3100" dirty="0">
                <a:solidFill>
                  <a:schemeClr val="tx2">
                    <a:lumMod val="75000"/>
                  </a:schemeClr>
                </a:solidFill>
                <a:cs typeface="2  Mitra" panose="00000400000000000000" pitchFamily="2" charset="-78"/>
              </a:rPr>
              <a:t>که در بیماری </a:t>
            </a:r>
            <a:r>
              <a:rPr lang="fa-IR" sz="3100" dirty="0" smtClean="0">
                <a:solidFill>
                  <a:schemeClr val="tx2">
                    <a:lumMod val="75000"/>
                  </a:schemeClr>
                </a:solidFill>
                <a:cs typeface="2  Mitra" panose="00000400000000000000" pitchFamily="2" charset="-78"/>
              </a:rPr>
              <a:t>های مختلفی </a:t>
            </a:r>
            <a:r>
              <a:rPr lang="fa-IR" sz="3100" dirty="0">
                <a:solidFill>
                  <a:schemeClr val="tx2">
                    <a:lumMod val="75000"/>
                  </a:schemeClr>
                </a:solidFill>
                <a:cs typeface="2  Mitra" panose="00000400000000000000" pitchFamily="2" charset="-78"/>
              </a:rPr>
              <a:t>دیده می شود. متاسفانه </a:t>
            </a:r>
            <a:r>
              <a:rPr lang="fa-IR" sz="3100" dirty="0" smtClean="0">
                <a:solidFill>
                  <a:schemeClr val="tx2">
                    <a:lumMod val="75000"/>
                  </a:schemeClr>
                </a:solidFill>
                <a:cs typeface="2  Mitra" panose="00000400000000000000" pitchFamily="2" charset="-78"/>
              </a:rPr>
              <a:t>بسیاری از </a:t>
            </a:r>
            <a:r>
              <a:rPr lang="fa-IR" sz="3100" dirty="0">
                <a:solidFill>
                  <a:schemeClr val="tx2">
                    <a:lumMod val="75000"/>
                  </a:schemeClr>
                </a:solidFill>
                <a:cs typeface="2  Mitra" panose="00000400000000000000" pitchFamily="2" charset="-78"/>
              </a:rPr>
              <a:t>این علایم </a:t>
            </a:r>
            <a:r>
              <a:rPr lang="fa-IR" sz="3100" dirty="0">
                <a:solidFill>
                  <a:schemeClr val="accent4">
                    <a:lumMod val="50000"/>
                  </a:schemeClr>
                </a:solidFill>
                <a:cs typeface="2  Mitra" panose="00000400000000000000" pitchFamily="2" charset="-78"/>
              </a:rPr>
              <a:t>شبیه به علایم سرماخوردگی</a:t>
            </a:r>
            <a:r>
              <a:rPr lang="fa-IR" sz="3100" dirty="0">
                <a:solidFill>
                  <a:schemeClr val="tx2">
                    <a:lumMod val="75000"/>
                  </a:schemeClr>
                </a:solidFill>
                <a:cs typeface="2  Mitra" panose="00000400000000000000" pitchFamily="2" charset="-78"/>
              </a:rPr>
              <a:t> است و اکثر افراد </a:t>
            </a:r>
            <a:r>
              <a:rPr lang="fa-IR" sz="3100" dirty="0" smtClean="0">
                <a:solidFill>
                  <a:schemeClr val="tx2">
                    <a:lumMod val="75000"/>
                  </a:schemeClr>
                </a:solidFill>
                <a:cs typeface="2  Mitra" panose="00000400000000000000" pitchFamily="2" charset="-78"/>
              </a:rPr>
              <a:t>فکر می کنند </a:t>
            </a:r>
            <a:r>
              <a:rPr lang="fa-IR" sz="3100" dirty="0">
                <a:solidFill>
                  <a:schemeClr val="tx2">
                    <a:lumMod val="75000"/>
                  </a:schemeClr>
                </a:solidFill>
                <a:cs typeface="2  Mitra" panose="00000400000000000000" pitchFamily="2" charset="-78"/>
              </a:rPr>
              <a:t>به دلیل سردی هوا دچار سرماخوردگی شده اند و </a:t>
            </a:r>
            <a:r>
              <a:rPr lang="fa-IR" sz="3100" dirty="0" smtClean="0">
                <a:solidFill>
                  <a:schemeClr val="tx2">
                    <a:lumMod val="75000"/>
                  </a:schemeClr>
                </a:solidFill>
                <a:cs typeface="2  Mitra" panose="00000400000000000000" pitchFamily="2" charset="-78"/>
              </a:rPr>
              <a:t>سعی در </a:t>
            </a:r>
            <a:r>
              <a:rPr lang="fa-IR" sz="3100" dirty="0">
                <a:solidFill>
                  <a:schemeClr val="tx2">
                    <a:lumMod val="75000"/>
                  </a:schemeClr>
                </a:solidFill>
                <a:cs typeface="2  Mitra" panose="00000400000000000000" pitchFamily="2" charset="-78"/>
              </a:rPr>
              <a:t>خوابیدن </a:t>
            </a:r>
            <a:r>
              <a:rPr lang="fa-IR" sz="3100" dirty="0" smtClean="0">
                <a:solidFill>
                  <a:schemeClr val="tx2">
                    <a:lumMod val="75000"/>
                  </a:schemeClr>
                </a:solidFill>
                <a:cs typeface="2  Mitra" panose="00000400000000000000" pitchFamily="2" charset="-78"/>
              </a:rPr>
              <a:t>می کنند</a:t>
            </a:r>
            <a:r>
              <a:rPr lang="fa-IR" sz="3100" dirty="0">
                <a:solidFill>
                  <a:schemeClr val="tx2">
                    <a:lumMod val="75000"/>
                  </a:schemeClr>
                </a:solidFill>
                <a:cs typeface="2  Mitra" panose="00000400000000000000" pitchFamily="2" charset="-78"/>
              </a:rPr>
              <a:t>. ابتلای تمام افراد خانواده به علایمی شبیه </a:t>
            </a:r>
            <a:r>
              <a:rPr lang="fa-IR" sz="3100" dirty="0" smtClean="0">
                <a:solidFill>
                  <a:schemeClr val="tx2">
                    <a:lumMod val="75000"/>
                  </a:schemeClr>
                </a:solidFill>
                <a:cs typeface="2  Mitra" panose="00000400000000000000" pitchFamily="2" charset="-78"/>
              </a:rPr>
              <a:t>به آنفلوانزا</a:t>
            </a:r>
            <a:r>
              <a:rPr lang="fa-IR" sz="3100" dirty="0">
                <a:solidFill>
                  <a:schemeClr val="tx2">
                    <a:lumMod val="75000"/>
                  </a:schemeClr>
                </a:solidFill>
                <a:cs typeface="2  Mitra" panose="00000400000000000000" pitchFamily="2" charset="-78"/>
              </a:rPr>
              <a:t>، بروز </a:t>
            </a:r>
            <a:r>
              <a:rPr lang="fa-IR" sz="3100" dirty="0" smtClean="0">
                <a:solidFill>
                  <a:schemeClr val="tx2">
                    <a:lumMod val="75000"/>
                  </a:schemeClr>
                </a:solidFill>
                <a:cs typeface="2  Mitra" panose="00000400000000000000" pitchFamily="2" charset="-78"/>
              </a:rPr>
              <a:t>این مسمومیت </a:t>
            </a:r>
            <a:r>
              <a:rPr lang="fa-IR" sz="3100" dirty="0">
                <a:solidFill>
                  <a:schemeClr val="tx2">
                    <a:lumMod val="75000"/>
                  </a:schemeClr>
                </a:solidFill>
                <a:cs typeface="2  Mitra" panose="00000400000000000000" pitchFamily="2" charset="-78"/>
              </a:rPr>
              <a:t>در افراد را نشان </a:t>
            </a:r>
            <a:r>
              <a:rPr lang="fa-IR" sz="3100" dirty="0" smtClean="0">
                <a:solidFill>
                  <a:schemeClr val="tx2">
                    <a:lumMod val="75000"/>
                  </a:schemeClr>
                </a:solidFill>
                <a:cs typeface="2  Mitra" panose="00000400000000000000" pitchFamily="2" charset="-78"/>
              </a:rPr>
              <a:t>می دهد</a:t>
            </a:r>
            <a:r>
              <a:rPr lang="fa-IR" sz="3100" dirty="0">
                <a:solidFill>
                  <a:schemeClr val="tx2">
                    <a:lumMod val="75000"/>
                  </a:schemeClr>
                </a:solidFill>
                <a:cs typeface="2  Mitra" panose="00000400000000000000" pitchFamily="2" charset="-78"/>
              </a:rPr>
              <a:t>. </a:t>
            </a:r>
            <a:endParaRPr lang="fa-IR" sz="3100" dirty="0" smtClean="0">
              <a:solidFill>
                <a:schemeClr val="tx2">
                  <a:lumMod val="75000"/>
                </a:schemeClr>
              </a:solidFill>
              <a:cs typeface="2 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476426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034143"/>
            <a:ext cx="8596668" cy="5007219"/>
          </a:xfrm>
        </p:spPr>
        <p:txBody>
          <a:bodyPr/>
          <a:lstStyle/>
          <a:p>
            <a:pPr marL="0" indent="0" algn="r" rtl="1">
              <a:buNone/>
            </a:pPr>
            <a:r>
              <a:rPr lang="fa-IR" sz="3200" dirty="0">
                <a:solidFill>
                  <a:srgbClr val="FF0000"/>
                </a:solidFill>
                <a:cs typeface="2  Mitra" panose="00000400000000000000" pitchFamily="2" charset="-78"/>
              </a:rPr>
              <a:t>علایم اولیه این نوع مسمومیت شامل موارد زیر است</a:t>
            </a:r>
            <a:r>
              <a:rPr lang="fa-IR" sz="3200" dirty="0" smtClean="0">
                <a:solidFill>
                  <a:srgbClr val="FF0000"/>
                </a:solidFill>
                <a:cs typeface="2  Mitra" panose="00000400000000000000" pitchFamily="2" charset="-78"/>
              </a:rPr>
              <a:t>:</a:t>
            </a:r>
          </a:p>
          <a:p>
            <a:pPr marL="0" indent="0" algn="r" rtl="1">
              <a:buNone/>
            </a:pPr>
            <a:endParaRPr lang="fa-IR" sz="3100" dirty="0">
              <a:solidFill>
                <a:srgbClr val="FF0000"/>
              </a:solidFill>
              <a:cs typeface="2  Mitra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3100" dirty="0">
                <a:solidFill>
                  <a:schemeClr val="tx2">
                    <a:lumMod val="75000"/>
                  </a:schemeClr>
                </a:solidFill>
                <a:cs typeface="2  Mitra" panose="00000400000000000000" pitchFamily="2" charset="-78"/>
              </a:rPr>
              <a:t>سردرد</a:t>
            </a:r>
          </a:p>
          <a:p>
            <a:pPr marL="0" indent="0" algn="r" rtl="1">
              <a:buNone/>
            </a:pPr>
            <a:r>
              <a:rPr lang="fa-IR" sz="3100" dirty="0">
                <a:solidFill>
                  <a:schemeClr val="tx2">
                    <a:lumMod val="75000"/>
                  </a:schemeClr>
                </a:solidFill>
                <a:cs typeface="2  Mitra" panose="00000400000000000000" pitchFamily="2" charset="-78"/>
              </a:rPr>
              <a:t>ضعف جسمانی</a:t>
            </a:r>
          </a:p>
          <a:p>
            <a:pPr marL="0" indent="0" algn="r" rtl="1">
              <a:buNone/>
            </a:pPr>
            <a:r>
              <a:rPr lang="fa-IR" sz="3100" dirty="0">
                <a:solidFill>
                  <a:schemeClr val="tx2">
                    <a:lumMod val="75000"/>
                  </a:schemeClr>
                </a:solidFill>
                <a:cs typeface="2  Mitra" panose="00000400000000000000" pitchFamily="2" charset="-78"/>
              </a:rPr>
              <a:t>سرگیجه و بی قراری</a:t>
            </a:r>
          </a:p>
          <a:p>
            <a:pPr marL="0" indent="0" algn="r" rtl="1">
              <a:buNone/>
            </a:pPr>
            <a:r>
              <a:rPr lang="fa-IR" sz="3100" dirty="0">
                <a:solidFill>
                  <a:schemeClr val="tx2">
                    <a:lumMod val="75000"/>
                  </a:schemeClr>
                </a:solidFill>
                <a:cs typeface="2  Mitra" panose="00000400000000000000" pitchFamily="2" charset="-78"/>
              </a:rPr>
              <a:t>تهوع و استفراغ</a:t>
            </a:r>
          </a:p>
          <a:p>
            <a:pPr marL="0" indent="0" algn="r" rtl="1">
              <a:buNone/>
            </a:pPr>
            <a:r>
              <a:rPr lang="fa-IR" sz="3100" dirty="0" smtClean="0">
                <a:solidFill>
                  <a:schemeClr val="tx2">
                    <a:lumMod val="75000"/>
                  </a:schemeClr>
                </a:solidFill>
                <a:cs typeface="2  Mitra" panose="00000400000000000000" pitchFamily="2" charset="-78"/>
              </a:rPr>
              <a:t>خواب آلودگی</a:t>
            </a:r>
            <a:r>
              <a:rPr lang="fa-IR" sz="3100" dirty="0">
                <a:solidFill>
                  <a:schemeClr val="tx2">
                    <a:lumMod val="75000"/>
                  </a:schemeClr>
                </a:solidFill>
                <a:cs typeface="2  Mitra" panose="00000400000000000000" pitchFamily="2" charset="-78"/>
              </a:rPr>
              <a:t>، کسلی و خستگی</a:t>
            </a:r>
            <a:endParaRPr lang="en-US" sz="3100" dirty="0">
              <a:solidFill>
                <a:schemeClr val="tx2">
                  <a:lumMod val="75000"/>
                </a:schemeClr>
              </a:solidFill>
              <a:cs typeface="2  Mitra" panose="00000400000000000000" pitchFamily="2" charset="-7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652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3771" y="500743"/>
            <a:ext cx="7717972" cy="554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067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3100" dirty="0">
                <a:solidFill>
                  <a:schemeClr val="tx2">
                    <a:lumMod val="75000"/>
                  </a:schemeClr>
                </a:solidFill>
                <a:cs typeface="2  Mitra" panose="00000400000000000000" pitchFamily="2" charset="-78"/>
              </a:rPr>
              <a:t>پس از گذشت دقایقی و افزایش میزان مسمومیت با مونواکسید </a:t>
            </a:r>
            <a:r>
              <a:rPr lang="fa-IR" sz="3100" dirty="0" smtClean="0">
                <a:solidFill>
                  <a:schemeClr val="tx2">
                    <a:lumMod val="75000"/>
                  </a:schemeClr>
                </a:solidFill>
                <a:cs typeface="2  Mitra" panose="00000400000000000000" pitchFamily="2" charset="-78"/>
              </a:rPr>
              <a:t>کربن،</a:t>
            </a:r>
            <a:r>
              <a:rPr lang="en-US" sz="3100" dirty="0" smtClean="0">
                <a:solidFill>
                  <a:schemeClr val="tx2">
                    <a:lumMod val="75000"/>
                  </a:schemeClr>
                </a:solidFill>
                <a:cs typeface="2  Mitra" panose="00000400000000000000" pitchFamily="2" charset="-78"/>
              </a:rPr>
              <a:t> </a:t>
            </a:r>
            <a:r>
              <a:rPr lang="fa-IR" sz="3100" dirty="0" smtClean="0">
                <a:solidFill>
                  <a:schemeClr val="tx2">
                    <a:lumMod val="75000"/>
                  </a:schemeClr>
                </a:solidFill>
                <a:cs typeface="2  Mitra" panose="00000400000000000000" pitchFamily="2" charset="-78"/>
              </a:rPr>
              <a:t>علایم خطرناک تر </a:t>
            </a:r>
            <a:r>
              <a:rPr lang="fa-IR" sz="3100" dirty="0">
                <a:solidFill>
                  <a:schemeClr val="tx2">
                    <a:lumMod val="75000"/>
                  </a:schemeClr>
                </a:solidFill>
                <a:cs typeface="2  Mitra" panose="00000400000000000000" pitchFamily="2" charset="-78"/>
              </a:rPr>
              <a:t>بروز خواهد کرد، از جمله:</a:t>
            </a:r>
          </a:p>
          <a:p>
            <a:pPr marL="0" indent="0" algn="r" rtl="1">
              <a:buNone/>
            </a:pPr>
            <a:r>
              <a:rPr lang="fa-IR" sz="3100" dirty="0">
                <a:solidFill>
                  <a:srgbClr val="0070C0"/>
                </a:solidFill>
                <a:cs typeface="2  Mitra" panose="00000400000000000000" pitchFamily="2" charset="-78"/>
              </a:rPr>
              <a:t>كبودی دست، دور </a:t>
            </a:r>
            <a:r>
              <a:rPr lang="fa-IR" sz="3100" dirty="0" smtClean="0">
                <a:solidFill>
                  <a:srgbClr val="0070C0"/>
                </a:solidFill>
                <a:cs typeface="2  Mitra" panose="00000400000000000000" pitchFamily="2" charset="-78"/>
              </a:rPr>
              <a:t>لب ها </a:t>
            </a:r>
            <a:r>
              <a:rPr lang="fa-IR" sz="3100" dirty="0">
                <a:solidFill>
                  <a:srgbClr val="0070C0"/>
                </a:solidFill>
                <a:cs typeface="2  Mitra" panose="00000400000000000000" pitchFamily="2" charset="-78"/>
              </a:rPr>
              <a:t>و نوك انگشتان</a:t>
            </a:r>
          </a:p>
          <a:p>
            <a:pPr marL="0" indent="0" algn="r" rtl="1">
              <a:buNone/>
            </a:pPr>
            <a:r>
              <a:rPr lang="fa-IR" sz="3100" dirty="0">
                <a:solidFill>
                  <a:srgbClr val="0070C0"/>
                </a:solidFill>
                <a:cs typeface="2  Mitra" panose="00000400000000000000" pitchFamily="2" charset="-78"/>
              </a:rPr>
              <a:t>تنگی نفس</a:t>
            </a:r>
          </a:p>
          <a:p>
            <a:pPr marL="0" indent="0" algn="r" rtl="1">
              <a:buNone/>
            </a:pPr>
            <a:r>
              <a:rPr lang="fa-IR" sz="3100" dirty="0">
                <a:solidFill>
                  <a:srgbClr val="0070C0"/>
                </a:solidFill>
                <a:cs typeface="2  Mitra" panose="00000400000000000000" pitchFamily="2" charset="-78"/>
              </a:rPr>
              <a:t>بی هوشی</a:t>
            </a:r>
            <a:endParaRPr lang="en-US" sz="3100" dirty="0">
              <a:solidFill>
                <a:srgbClr val="0070C0"/>
              </a:solidFill>
              <a:cs typeface="2 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98486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402771"/>
            <a:ext cx="8596668" cy="6019800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fa-IR" sz="3100" dirty="0">
                <a:solidFill>
                  <a:schemeClr val="accent5"/>
                </a:solidFill>
                <a:cs typeface="2  Mitra" panose="00000400000000000000" pitchFamily="2" charset="-78"/>
              </a:rPr>
              <a:t>توصیه های خودمراقبتی</a:t>
            </a:r>
          </a:p>
          <a:p>
            <a:pPr marL="0" indent="0" algn="r" rtl="1">
              <a:buNone/>
            </a:pPr>
            <a:r>
              <a:rPr lang="fa-IR" sz="2400" dirty="0">
                <a:solidFill>
                  <a:schemeClr val="tx2">
                    <a:lumMod val="75000"/>
                  </a:schemeClr>
                </a:solidFill>
                <a:cs typeface="2  Mitra" panose="00000400000000000000" pitchFamily="2" charset="-78"/>
              </a:rPr>
              <a:t>خونسرد باشید.</a:t>
            </a:r>
          </a:p>
          <a:p>
            <a:pPr marL="0" indent="0" algn="r" rtl="1">
              <a:buNone/>
            </a:pPr>
            <a:r>
              <a:rPr lang="fa-IR" sz="2400" dirty="0">
                <a:solidFill>
                  <a:schemeClr val="tx2">
                    <a:lumMod val="75000"/>
                  </a:schemeClr>
                </a:solidFill>
                <a:cs typeface="2  Mitra" panose="00000400000000000000" pitchFamily="2" charset="-78"/>
              </a:rPr>
              <a:t>با اورژانس 115 تماس بگیرید.</a:t>
            </a:r>
          </a:p>
          <a:p>
            <a:pPr marL="0" indent="0" algn="r" rtl="1">
              <a:buNone/>
            </a:pPr>
            <a:r>
              <a:rPr lang="fa-IR" sz="2400" dirty="0">
                <a:solidFill>
                  <a:schemeClr val="tx2">
                    <a:lumMod val="75000"/>
                  </a:schemeClr>
                </a:solidFill>
                <a:cs typeface="2  Mitra" panose="00000400000000000000" pitchFamily="2" charset="-78"/>
              </a:rPr>
              <a:t>از ایمنی صحنه مطمئن شوید.</a:t>
            </a:r>
          </a:p>
          <a:p>
            <a:pPr marL="0" indent="0" algn="r" rtl="1">
              <a:buNone/>
            </a:pPr>
            <a:r>
              <a:rPr lang="fa-IR" sz="2400" dirty="0">
                <a:solidFill>
                  <a:schemeClr val="tx2">
                    <a:lumMod val="75000"/>
                  </a:schemeClr>
                </a:solidFill>
                <a:cs typeface="2  Mitra" panose="00000400000000000000" pitchFamily="2" charset="-78"/>
              </a:rPr>
              <a:t>فرد مسموم را از محیط آلوده به هوای آزاد منتقل کنید و یا </a:t>
            </a:r>
            <a:r>
              <a:rPr lang="fa-IR" sz="2400" dirty="0" smtClean="0">
                <a:solidFill>
                  <a:schemeClr val="tx2">
                    <a:lumMod val="75000"/>
                  </a:schemeClr>
                </a:solidFill>
                <a:cs typeface="2  Mitra" panose="00000400000000000000" pitchFamily="2" charset="-78"/>
              </a:rPr>
              <a:t>در صورت </a:t>
            </a:r>
            <a:r>
              <a:rPr lang="fa-IR" sz="2400" dirty="0">
                <a:solidFill>
                  <a:schemeClr val="tx2">
                    <a:lumMod val="75000"/>
                  </a:schemeClr>
                </a:solidFill>
                <a:cs typeface="2  Mitra" panose="00000400000000000000" pitchFamily="2" charset="-78"/>
              </a:rPr>
              <a:t>عدم امکان، درها و </a:t>
            </a:r>
            <a:r>
              <a:rPr lang="fa-IR" sz="2400" dirty="0" smtClean="0">
                <a:solidFill>
                  <a:schemeClr val="tx2">
                    <a:lumMod val="75000"/>
                  </a:schemeClr>
                </a:solidFill>
                <a:cs typeface="2  Mitra" panose="00000400000000000000" pitchFamily="2" charset="-78"/>
              </a:rPr>
              <a:t>پنجره ها </a:t>
            </a:r>
            <a:r>
              <a:rPr lang="fa-IR" sz="2400" dirty="0">
                <a:solidFill>
                  <a:schemeClr val="tx2">
                    <a:lumMod val="75000"/>
                  </a:schemeClr>
                </a:solidFill>
                <a:cs typeface="2  Mitra" panose="00000400000000000000" pitchFamily="2" charset="-78"/>
              </a:rPr>
              <a:t>را باز کنید.</a:t>
            </a:r>
          </a:p>
          <a:p>
            <a:pPr marL="0" indent="0" algn="r" rtl="1">
              <a:buNone/>
            </a:pPr>
            <a:r>
              <a:rPr lang="fa-IR" sz="2400" dirty="0">
                <a:solidFill>
                  <a:schemeClr val="tx2">
                    <a:lumMod val="75000"/>
                  </a:schemeClr>
                </a:solidFill>
                <a:cs typeface="2  Mitra" panose="00000400000000000000" pitchFamily="2" charset="-78"/>
              </a:rPr>
              <a:t>بیمار را در حالت استراحت قرار دهید. </a:t>
            </a:r>
            <a:r>
              <a:rPr lang="fa-IR" sz="2400" dirty="0" smtClean="0">
                <a:solidFill>
                  <a:schemeClr val="tx2">
                    <a:lumMod val="75000"/>
                  </a:schemeClr>
                </a:solidFill>
                <a:cs typeface="2  Mitra" panose="00000400000000000000" pitchFamily="2" charset="-78"/>
              </a:rPr>
              <a:t>(بیمار </a:t>
            </a:r>
            <a:r>
              <a:rPr lang="fa-IR" sz="2400" dirty="0">
                <a:solidFill>
                  <a:schemeClr val="tx2">
                    <a:lumMod val="75000"/>
                  </a:schemeClr>
                </a:solidFill>
                <a:cs typeface="2  Mitra" panose="00000400000000000000" pitchFamily="2" charset="-78"/>
              </a:rPr>
              <a:t>را حرکت </a:t>
            </a:r>
            <a:r>
              <a:rPr lang="fa-IR" sz="2400" dirty="0" smtClean="0">
                <a:solidFill>
                  <a:schemeClr val="tx2">
                    <a:lumMod val="75000"/>
                  </a:schemeClr>
                </a:solidFill>
                <a:cs typeface="2  Mitra" panose="00000400000000000000" pitchFamily="2" charset="-78"/>
              </a:rPr>
              <a:t>ندهید)</a:t>
            </a:r>
            <a:endParaRPr lang="fa-IR" sz="2400" dirty="0">
              <a:solidFill>
                <a:schemeClr val="tx2">
                  <a:lumMod val="75000"/>
                </a:schemeClr>
              </a:solidFill>
              <a:cs typeface="2  Mitra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2400" dirty="0">
                <a:solidFill>
                  <a:schemeClr val="tx2">
                    <a:lumMod val="75000"/>
                  </a:schemeClr>
                </a:solidFill>
                <a:cs typeface="2  Mitra" panose="00000400000000000000" pitchFamily="2" charset="-78"/>
              </a:rPr>
              <a:t>یقه پیراهن، كمربند و لباس های تنگ افراد مسموم را باز کنید.</a:t>
            </a:r>
          </a:p>
          <a:p>
            <a:pPr marL="0" indent="0" algn="r" rtl="1">
              <a:buNone/>
            </a:pPr>
            <a:r>
              <a:rPr lang="fa-IR" sz="2400" dirty="0">
                <a:solidFill>
                  <a:schemeClr val="tx2">
                    <a:lumMod val="75000"/>
                  </a:schemeClr>
                </a:solidFill>
                <a:cs typeface="2  Mitra" panose="00000400000000000000" pitchFamily="2" charset="-78"/>
              </a:rPr>
              <a:t>راه هوایی بیمار را بررسی کنید.</a:t>
            </a:r>
          </a:p>
          <a:p>
            <a:pPr marL="0" indent="0" algn="r" rtl="1">
              <a:buNone/>
            </a:pPr>
            <a:r>
              <a:rPr lang="fa-IR" sz="2400" dirty="0">
                <a:solidFill>
                  <a:schemeClr val="tx2">
                    <a:lumMod val="75000"/>
                  </a:schemeClr>
                </a:solidFill>
                <a:cs typeface="2  Mitra" panose="00000400000000000000" pitchFamily="2" charset="-78"/>
              </a:rPr>
              <a:t>در صورتی که بیمار بی هوش است او را به صورت خوابیده به </a:t>
            </a:r>
            <a:r>
              <a:rPr lang="fa-IR" sz="2400" dirty="0" smtClean="0">
                <a:solidFill>
                  <a:schemeClr val="tx2">
                    <a:lumMod val="75000"/>
                  </a:schemeClr>
                </a:solidFill>
                <a:cs typeface="2  Mitra" panose="00000400000000000000" pitchFamily="2" charset="-78"/>
              </a:rPr>
              <a:t>پهلو نگه </a:t>
            </a:r>
            <a:r>
              <a:rPr lang="fa-IR" sz="2400" dirty="0">
                <a:solidFill>
                  <a:schemeClr val="tx2">
                    <a:lumMod val="75000"/>
                  </a:schemeClr>
                </a:solidFill>
                <a:cs typeface="2  Mitra" panose="00000400000000000000" pitchFamily="2" charset="-78"/>
              </a:rPr>
              <a:t>دارید.</a:t>
            </a:r>
          </a:p>
          <a:p>
            <a:pPr marL="0" indent="0" algn="r" rtl="1">
              <a:buNone/>
            </a:pPr>
            <a:r>
              <a:rPr lang="fa-IR" sz="2400" dirty="0">
                <a:solidFill>
                  <a:schemeClr val="tx2">
                    <a:lumMod val="75000"/>
                  </a:schemeClr>
                </a:solidFill>
                <a:cs typeface="2  Mitra" panose="00000400000000000000" pitchFamily="2" charset="-78"/>
              </a:rPr>
              <a:t>در صورت امکان، </a:t>
            </a:r>
            <a:r>
              <a:rPr lang="fa-IR" sz="2400" dirty="0" smtClean="0">
                <a:solidFill>
                  <a:schemeClr val="tx2">
                    <a:lumMod val="75000"/>
                  </a:schemeClr>
                </a:solidFill>
                <a:cs typeface="2  Mitra" panose="00000400000000000000" pitchFamily="2" charset="-78"/>
              </a:rPr>
              <a:t>اکسیژن رسانی </a:t>
            </a:r>
            <a:r>
              <a:rPr lang="fa-IR" sz="2400" dirty="0">
                <a:solidFill>
                  <a:schemeClr val="tx2">
                    <a:lumMod val="75000"/>
                  </a:schemeClr>
                </a:solidFill>
                <a:cs typeface="2  Mitra" panose="00000400000000000000" pitchFamily="2" charset="-78"/>
              </a:rPr>
              <a:t>را شروع کنید.</a:t>
            </a:r>
            <a:endParaRPr lang="en-US" sz="2400" dirty="0">
              <a:solidFill>
                <a:schemeClr val="tx2">
                  <a:lumMod val="75000"/>
                </a:schemeClr>
              </a:solidFill>
              <a:cs typeface="2 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55051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362" y="653144"/>
            <a:ext cx="8596668" cy="5627704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3600" dirty="0">
                <a:solidFill>
                  <a:schemeClr val="accent5"/>
                </a:solidFill>
                <a:cs typeface="2  Mitra" panose="00000400000000000000" pitchFamily="2" charset="-78"/>
              </a:rPr>
              <a:t>زمان مراجعه به مراکز بهداشتی درمانی</a:t>
            </a: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sz="3100" dirty="0">
                <a:solidFill>
                  <a:schemeClr val="tx2">
                    <a:lumMod val="75000"/>
                  </a:schemeClr>
                </a:solidFill>
                <a:cs typeface="2  Mitra" panose="00000400000000000000" pitchFamily="2" charset="-78"/>
              </a:rPr>
              <a:t>از آنجایی که مهم ترین درمان مسمومیت با </a:t>
            </a:r>
            <a:r>
              <a:rPr lang="fa-IR" sz="3100" dirty="0" smtClean="0">
                <a:solidFill>
                  <a:schemeClr val="tx2">
                    <a:lumMod val="75000"/>
                  </a:schemeClr>
                </a:solidFill>
                <a:cs typeface="2  Mitra" panose="00000400000000000000" pitchFamily="2" charset="-78"/>
              </a:rPr>
              <a:t>مونو اکسید کربن </a:t>
            </a:r>
            <a:r>
              <a:rPr lang="fa-IR" sz="3100" dirty="0" smtClean="0">
                <a:solidFill>
                  <a:schemeClr val="accent2">
                    <a:lumMod val="75000"/>
                  </a:schemeClr>
                </a:solidFill>
                <a:cs typeface="2  Mitra" panose="00000400000000000000" pitchFamily="2" charset="-78"/>
              </a:rPr>
              <a:t>خارج </a:t>
            </a:r>
            <a:r>
              <a:rPr lang="fa-IR" sz="3100" dirty="0">
                <a:solidFill>
                  <a:schemeClr val="accent2">
                    <a:lumMod val="75000"/>
                  </a:schemeClr>
                </a:solidFill>
                <a:cs typeface="2  Mitra" panose="00000400000000000000" pitchFamily="2" charset="-78"/>
              </a:rPr>
              <a:t>سازی فرد مصدوم از محیط و اکسیژن درمانی </a:t>
            </a:r>
            <a:r>
              <a:rPr lang="fa-IR" sz="3100" dirty="0">
                <a:solidFill>
                  <a:schemeClr val="tx2">
                    <a:lumMod val="75000"/>
                  </a:schemeClr>
                </a:solidFill>
                <a:cs typeface="2  Mitra" panose="00000400000000000000" pitchFamily="2" charset="-78"/>
              </a:rPr>
              <a:t>است، در </a:t>
            </a:r>
            <a:r>
              <a:rPr lang="fa-IR" sz="3100" dirty="0" smtClean="0">
                <a:solidFill>
                  <a:schemeClr val="tx2">
                    <a:lumMod val="75000"/>
                  </a:schemeClr>
                </a:solidFill>
                <a:cs typeface="2  Mitra" panose="00000400000000000000" pitchFamily="2" charset="-78"/>
              </a:rPr>
              <a:t>صورت مشاهده </a:t>
            </a:r>
            <a:r>
              <a:rPr lang="fa-IR" sz="3100" dirty="0">
                <a:solidFill>
                  <a:schemeClr val="tx2">
                    <a:lumMod val="75000"/>
                  </a:schemeClr>
                </a:solidFill>
                <a:cs typeface="2  Mitra" panose="00000400000000000000" pitchFamily="2" charset="-78"/>
              </a:rPr>
              <a:t>علایم مسمومیت، بلافاصله باید از محیط آلوده خارج </a:t>
            </a:r>
            <a:r>
              <a:rPr lang="fa-IR" sz="3100" dirty="0" smtClean="0">
                <a:solidFill>
                  <a:schemeClr val="tx2">
                    <a:lumMod val="75000"/>
                  </a:schemeClr>
                </a:solidFill>
                <a:cs typeface="2  Mitra" panose="00000400000000000000" pitchFamily="2" charset="-78"/>
              </a:rPr>
              <a:t>شده و </a:t>
            </a:r>
            <a:r>
              <a:rPr lang="fa-IR" sz="3100" dirty="0">
                <a:solidFill>
                  <a:schemeClr val="tx2">
                    <a:lumMod val="75000"/>
                  </a:schemeClr>
                </a:solidFill>
                <a:cs typeface="2  Mitra" panose="00000400000000000000" pitchFamily="2" charset="-78"/>
              </a:rPr>
              <a:t>در حالت استراحت و تحت اکسیژن درمانی قرار گرفت. به </a:t>
            </a:r>
            <a:r>
              <a:rPr lang="fa-IR" sz="3100" dirty="0" smtClean="0">
                <a:solidFill>
                  <a:schemeClr val="tx2">
                    <a:lumMod val="75000"/>
                  </a:schemeClr>
                </a:solidFill>
                <a:cs typeface="2  Mitra" panose="00000400000000000000" pitchFamily="2" charset="-78"/>
              </a:rPr>
              <a:t>همین منظور </a:t>
            </a:r>
            <a:r>
              <a:rPr lang="fa-IR" sz="3100" dirty="0">
                <a:solidFill>
                  <a:schemeClr val="tx2">
                    <a:lumMod val="75000"/>
                  </a:schemeClr>
                </a:solidFill>
                <a:cs typeface="2  Mitra" panose="00000400000000000000" pitchFamily="2" charset="-78"/>
              </a:rPr>
              <a:t>تمامی بیمارانی که این علایم را دارند باید برای درمان </a:t>
            </a:r>
            <a:r>
              <a:rPr lang="fa-IR" sz="3100" dirty="0" smtClean="0">
                <a:solidFill>
                  <a:schemeClr val="tx2">
                    <a:lumMod val="75000"/>
                  </a:schemeClr>
                </a:solidFill>
                <a:cs typeface="2  Mitra" panose="00000400000000000000" pitchFamily="2" charset="-78"/>
              </a:rPr>
              <a:t>با اکسیژن </a:t>
            </a:r>
            <a:r>
              <a:rPr lang="fa-IR" sz="3100" dirty="0">
                <a:solidFill>
                  <a:schemeClr val="tx2">
                    <a:lumMod val="75000"/>
                  </a:schemeClr>
                </a:solidFill>
                <a:cs typeface="2  Mitra" panose="00000400000000000000" pitchFamily="2" charset="-78"/>
              </a:rPr>
              <a:t>و مراقبت های قلبی و مغزی به بیمارستان منتقل شوند</a:t>
            </a:r>
            <a:r>
              <a:rPr lang="fa-IR" sz="3100" dirty="0" smtClean="0">
                <a:solidFill>
                  <a:schemeClr val="tx2">
                    <a:lumMod val="75000"/>
                  </a:schemeClr>
                </a:solidFill>
                <a:cs typeface="2  Mitra" panose="00000400000000000000" pitchFamily="2" charset="-78"/>
              </a:rPr>
              <a:t>.</a:t>
            </a:r>
            <a:endParaRPr lang="fa-IR" sz="3100" dirty="0">
              <a:solidFill>
                <a:schemeClr val="tx2">
                  <a:lumMod val="75000"/>
                </a:schemeClr>
              </a:solidFill>
              <a:cs typeface="2 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1295079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Override1.xml><?xml version="1.0" encoding="utf-8"?>
<a:themeOverride xmlns:a="http://schemas.openxmlformats.org/drawingml/2006/main">
  <a:clrScheme name="Facet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90C226"/>
    </a:accent1>
    <a:accent2>
      <a:srgbClr val="54A021"/>
    </a:accent2>
    <a:accent3>
      <a:srgbClr val="E6B91E"/>
    </a:accent3>
    <a:accent4>
      <a:srgbClr val="E76618"/>
    </a:accent4>
    <a:accent5>
      <a:srgbClr val="C42F1A"/>
    </a:accent5>
    <a:accent6>
      <a:srgbClr val="918655"/>
    </a:accent6>
    <a:hlink>
      <a:srgbClr val="99CA3C"/>
    </a:hlink>
    <a:folHlink>
      <a:srgbClr val="B9D18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</TotalTime>
  <Words>903</Words>
  <Application>Microsoft Office PowerPoint</Application>
  <PresentationFormat>Widescreen</PresentationFormat>
  <Paragraphs>51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2  Mitra</vt:lpstr>
      <vt:lpstr>Arial</vt:lpstr>
      <vt:lpstr>Trebuchet MS</vt:lpstr>
      <vt:lpstr>Wingdings 3</vt:lpstr>
      <vt:lpstr>Facet</vt:lpstr>
      <vt:lpstr>مسمومیت با مونوکسیدکربن (CO)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پیشگیری از مسموميت با گاز مونواکسیدکربن</vt:lpstr>
      <vt:lpstr>توصیه های خودمراقبتی برای پیشگیری از مسمومیت با مونواکسید کربن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Javad Barzegar</dc:creator>
  <cp:lastModifiedBy>Javad Barzegar</cp:lastModifiedBy>
  <cp:revision>17</cp:revision>
  <dcterms:created xsi:type="dcterms:W3CDTF">2020-09-19T04:55:28Z</dcterms:created>
  <dcterms:modified xsi:type="dcterms:W3CDTF">2020-09-19T05:56:41Z</dcterms:modified>
</cp:coreProperties>
</file>